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0287000" cx="18288000"/>
  <p:notesSz cx="6858000" cy="9144000"/>
  <p:embeddedFontLst>
    <p:embeddedFont>
      <p:font typeface="Atma"/>
      <p:bold r:id="rId23"/>
    </p:embeddedFont>
    <p:embeddedFont>
      <p:font typeface="Lexend Dec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6" roundtripDataSignature="AMtx7mi8MtK6tXpOa9fIGrWH10oYkYE3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LexendDeca-regular.fntdata"/><Relationship Id="rId23" Type="http://schemas.openxmlformats.org/officeDocument/2006/relationships/font" Target="fonts/Atm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LexendDec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6.jp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8.png>
</file>

<file path=ppt/media/image5.png>
</file>

<file path=ppt/media/image50.png>
</file>

<file path=ppt/media/image51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PM2.5 stands for Particulate Matter 2.5 and the units are </a:t>
            </a:r>
            <a:r>
              <a:rPr b="0" i="0" lang="en-US">
                <a:solidFill>
                  <a:srgbClr val="E8E8E8"/>
                </a:solidFill>
                <a:highlight>
                  <a:srgbClr val="1F1F1F"/>
                </a:highlight>
                <a:latin typeface="Arial"/>
                <a:ea typeface="Arial"/>
                <a:cs typeface="Arial"/>
                <a:sym typeface="Arial"/>
              </a:rPr>
              <a:t>microgrammes per cubic meter (mu*g/m^3)</a:t>
            </a:r>
            <a:endParaRPr/>
          </a:p>
        </p:txBody>
      </p:sp>
      <p:sp>
        <p:nvSpPr>
          <p:cNvPr id="263" name="Google Shape;263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2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2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hyperlink" Target="https://colab.research.google.com/drive/1CFglQJn0Xd5gTMfpgV3-c_Y4L8xP0Qso" TargetMode="External"/><Relationship Id="rId5" Type="http://schemas.openxmlformats.org/officeDocument/2006/relationships/image" Target="../media/image31.png"/><Relationship Id="rId6" Type="http://schemas.openxmlformats.org/officeDocument/2006/relationships/image" Target="../media/image3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png"/><Relationship Id="rId4" Type="http://schemas.openxmlformats.org/officeDocument/2006/relationships/image" Target="../media/image3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Relationship Id="rId4" Type="http://schemas.openxmlformats.org/officeDocument/2006/relationships/hyperlink" Target="https://app.powerbi.com/groups/me/reports/629fad76-133c-407c-8bda-79f82a9f2c1c/ReportSection5092d4a771b81d658262?experience=power-bi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7.jpg"/><Relationship Id="rId4" Type="http://schemas.openxmlformats.org/officeDocument/2006/relationships/image" Target="../media/image3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1.png"/><Relationship Id="rId4" Type="http://schemas.openxmlformats.org/officeDocument/2006/relationships/image" Target="../media/image16.png"/><Relationship Id="rId5" Type="http://schemas.openxmlformats.org/officeDocument/2006/relationships/image" Target="../media/image10.png"/><Relationship Id="rId6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5.png"/><Relationship Id="rId4" Type="http://schemas.openxmlformats.org/officeDocument/2006/relationships/image" Target="../media/image39.png"/><Relationship Id="rId11" Type="http://schemas.openxmlformats.org/officeDocument/2006/relationships/image" Target="../media/image43.png"/><Relationship Id="rId10" Type="http://schemas.openxmlformats.org/officeDocument/2006/relationships/image" Target="../media/image48.png"/><Relationship Id="rId9" Type="http://schemas.openxmlformats.org/officeDocument/2006/relationships/image" Target="../media/image46.png"/><Relationship Id="rId5" Type="http://schemas.openxmlformats.org/officeDocument/2006/relationships/image" Target="../media/image41.png"/><Relationship Id="rId6" Type="http://schemas.openxmlformats.org/officeDocument/2006/relationships/image" Target="../media/image16.png"/><Relationship Id="rId7" Type="http://schemas.openxmlformats.org/officeDocument/2006/relationships/image" Target="../media/image40.png"/><Relationship Id="rId8" Type="http://schemas.openxmlformats.org/officeDocument/2006/relationships/image" Target="../media/image4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5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12.png"/><Relationship Id="rId8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hyperlink" Target="about:blank" TargetMode="External"/><Relationship Id="rId5" Type="http://schemas.openxmlformats.org/officeDocument/2006/relationships/hyperlink" Target="https://www.iqair.com/dl/2023_World_Air_Quality_Report.pd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2.png"/><Relationship Id="rId5" Type="http://schemas.openxmlformats.org/officeDocument/2006/relationships/image" Target="../media/image19.png"/><Relationship Id="rId6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hyperlink" Target="https://map.purpleair.com/1/mPM25/a60/p0/cC0?select=51011#12.17/41.7637/-72.728" TargetMode="External"/><Relationship Id="rId5" Type="http://schemas.openxmlformats.org/officeDocument/2006/relationships/image" Target="../media/image21.png"/><Relationship Id="rId6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2.png"/><Relationship Id="rId4" Type="http://schemas.openxmlformats.org/officeDocument/2006/relationships/hyperlink" Target="https://connecticut.maps.arcgis.com/apps/webappviewer/index.html?id=5adac07c27db40bbabc193af58634e5a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10856686" y="848823"/>
            <a:ext cx="4769811" cy="1916597"/>
          </a:xfrm>
          <a:custGeom>
            <a:rect b="b" l="l" r="r" t="t"/>
            <a:pathLst>
              <a:path extrusionOk="0" h="1916597" w="4769811">
                <a:moveTo>
                  <a:pt x="0" y="0"/>
                </a:moveTo>
                <a:lnTo>
                  <a:pt x="4769811" y="0"/>
                </a:lnTo>
                <a:lnTo>
                  <a:pt x="4769811" y="1916597"/>
                </a:lnTo>
                <a:lnTo>
                  <a:pt x="0" y="1916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381000" y="165837"/>
            <a:ext cx="3399476" cy="1365971"/>
          </a:xfrm>
          <a:custGeom>
            <a:rect b="b" l="l" r="r" t="t"/>
            <a:pathLst>
              <a:path extrusionOk="0" h="1365971" w="3399476">
                <a:moveTo>
                  <a:pt x="0" y="0"/>
                </a:moveTo>
                <a:lnTo>
                  <a:pt x="3399476" y="0"/>
                </a:lnTo>
                <a:lnTo>
                  <a:pt x="3399476" y="1365972"/>
                </a:lnTo>
                <a:lnTo>
                  <a:pt x="0" y="13659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14212840" y="1872077"/>
            <a:ext cx="5058366" cy="6802204"/>
          </a:xfrm>
          <a:custGeom>
            <a:rect b="b" l="l" r="r" t="t"/>
            <a:pathLst>
              <a:path extrusionOk="0" h="6802204" w="5058366">
                <a:moveTo>
                  <a:pt x="0" y="0"/>
                </a:moveTo>
                <a:lnTo>
                  <a:pt x="5058366" y="0"/>
                </a:lnTo>
                <a:lnTo>
                  <a:pt x="5058366" y="6802204"/>
                </a:lnTo>
                <a:lnTo>
                  <a:pt x="0" y="68022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7924800" y="6025232"/>
            <a:ext cx="11546663" cy="4261768"/>
          </a:xfrm>
          <a:custGeom>
            <a:rect b="b" l="l" r="r" t="t"/>
            <a:pathLst>
              <a:path extrusionOk="0" h="4261768" w="11546663">
                <a:moveTo>
                  <a:pt x="0" y="0"/>
                </a:moveTo>
                <a:lnTo>
                  <a:pt x="11546662" y="0"/>
                </a:lnTo>
                <a:lnTo>
                  <a:pt x="11546662" y="4261769"/>
                </a:lnTo>
                <a:lnTo>
                  <a:pt x="0" y="42617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-1054119" y="7534557"/>
            <a:ext cx="7315200" cy="3271889"/>
          </a:xfrm>
          <a:custGeom>
            <a:rect b="b" l="l" r="r" t="t"/>
            <a:pathLst>
              <a:path extrusionOk="0" h="3271889" w="7315200">
                <a:moveTo>
                  <a:pt x="0" y="0"/>
                </a:moveTo>
                <a:lnTo>
                  <a:pt x="7315200" y="0"/>
                </a:lnTo>
                <a:lnTo>
                  <a:pt x="7315200" y="3271890"/>
                </a:lnTo>
                <a:lnTo>
                  <a:pt x="0" y="3271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11946597" y="9786945"/>
            <a:ext cx="54417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Bush, Chi, Manling, &amp; Kaitlyn</a:t>
            </a:r>
            <a:endParaRPr/>
          </a:p>
        </p:txBody>
      </p:sp>
      <p:sp>
        <p:nvSpPr>
          <p:cNvPr id="94" name="Google Shape;94;p1"/>
          <p:cNvSpPr txBox="1"/>
          <p:nvPr/>
        </p:nvSpPr>
        <p:spPr>
          <a:xfrm>
            <a:off x="11300699" y="8849763"/>
            <a:ext cx="67335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99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Team EJ Warriors:</a:t>
            </a:r>
            <a:endParaRPr/>
          </a:p>
        </p:txBody>
      </p:sp>
      <p:sp>
        <p:nvSpPr>
          <p:cNvPr id="95" name="Google Shape;95;p1"/>
          <p:cNvSpPr txBox="1"/>
          <p:nvPr/>
        </p:nvSpPr>
        <p:spPr>
          <a:xfrm>
            <a:off x="1440746" y="1963629"/>
            <a:ext cx="11542462" cy="14945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933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Sierra Club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2362200" y="3450939"/>
            <a:ext cx="2478022" cy="930561"/>
          </a:xfrm>
          <a:custGeom>
            <a:rect b="b" l="l" r="r" t="t"/>
            <a:pathLst>
              <a:path extrusionOk="0" h="1365971" w="3399476">
                <a:moveTo>
                  <a:pt x="0" y="0"/>
                </a:moveTo>
                <a:lnTo>
                  <a:pt x="3399476" y="0"/>
                </a:lnTo>
                <a:lnTo>
                  <a:pt x="3399476" y="1365972"/>
                </a:lnTo>
                <a:lnTo>
                  <a:pt x="0" y="13659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879678" y="3608979"/>
            <a:ext cx="13746819" cy="1204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324">
                <a:solidFill>
                  <a:srgbClr val="9BA66B"/>
                </a:solidFill>
                <a:latin typeface="Arial"/>
                <a:ea typeface="Arial"/>
                <a:cs typeface="Arial"/>
                <a:sym typeface="Arial"/>
              </a:rPr>
              <a:t>Air Quality Analysis</a:t>
            </a:r>
            <a:endParaRPr/>
          </a:p>
        </p:txBody>
      </p:sp>
      <p:sp>
        <p:nvSpPr>
          <p:cNvPr id="98" name="Google Shape;98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0"/>
          <p:cNvSpPr txBox="1"/>
          <p:nvPr/>
        </p:nvSpPr>
        <p:spPr>
          <a:xfrm>
            <a:off x="3180124" y="649583"/>
            <a:ext cx="11565193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4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OUR DATA</a:t>
            </a:r>
            <a:endParaRPr/>
          </a:p>
        </p:txBody>
      </p:sp>
      <p:sp>
        <p:nvSpPr>
          <p:cNvPr id="284" name="Google Shape;284;p10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10"/>
          <p:cNvSpPr txBox="1"/>
          <p:nvPr/>
        </p:nvSpPr>
        <p:spPr>
          <a:xfrm>
            <a:off x="17526000" y="227308"/>
            <a:ext cx="440659" cy="4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9</a:t>
            </a:r>
            <a:endParaRPr/>
          </a:p>
        </p:txBody>
      </p:sp>
      <p:pic>
        <p:nvPicPr>
          <p:cNvPr descr="Daily calendar with solid fill" id="286" name="Google Shape;28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31423" y="2771910"/>
            <a:ext cx="1746083" cy="17460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adar Chart with solid fill" id="287" name="Google Shape;28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70023" y="2779863"/>
            <a:ext cx="1746083" cy="17460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ools with solid fill" id="288" name="Google Shape;288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401800" y="2779863"/>
            <a:ext cx="1746083" cy="1746083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0"/>
          <p:cNvSpPr txBox="1"/>
          <p:nvPr/>
        </p:nvSpPr>
        <p:spPr>
          <a:xfrm>
            <a:off x="1141225" y="4943331"/>
            <a:ext cx="3594797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50692D"/>
                </a:solidFill>
                <a:latin typeface="Calibri"/>
                <a:ea typeface="Calibri"/>
                <a:cs typeface="Calibri"/>
                <a:sym typeface="Calibri"/>
              </a:rPr>
              <a:t>Size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5069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50692D"/>
                </a:solidFill>
                <a:latin typeface="Calibri"/>
                <a:ea typeface="Calibri"/>
                <a:cs typeface="Calibri"/>
                <a:sym typeface="Calibri"/>
              </a:rPr>
              <a:t>13106 entries across 19 different metrics</a:t>
            </a:r>
            <a:endParaRPr/>
          </a:p>
        </p:txBody>
      </p:sp>
      <p:pic>
        <p:nvPicPr>
          <p:cNvPr descr="Normal Distribution with solid fill" id="290" name="Google Shape;290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6632" y="2771910"/>
            <a:ext cx="1738463" cy="175403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0"/>
          <p:cNvSpPr txBox="1"/>
          <p:nvPr/>
        </p:nvSpPr>
        <p:spPr>
          <a:xfrm>
            <a:off x="5179825" y="4943331"/>
            <a:ext cx="3594797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50692D"/>
                </a:solidFill>
                <a:latin typeface="Calibri"/>
                <a:ea typeface="Calibri"/>
                <a:cs typeface="Calibri"/>
                <a:sym typeface="Calibri"/>
              </a:rPr>
              <a:t>Time Frame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5069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50692D"/>
                </a:solidFill>
                <a:latin typeface="Calibri"/>
                <a:ea typeface="Calibri"/>
                <a:cs typeface="Calibri"/>
                <a:sym typeface="Calibri"/>
              </a:rPr>
              <a:t>Earliest: 10-31-2022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50692D"/>
                </a:solidFill>
                <a:latin typeface="Calibri"/>
                <a:ea typeface="Calibri"/>
                <a:cs typeface="Calibri"/>
                <a:sym typeface="Calibri"/>
              </a:rPr>
              <a:t>Latest: 4-29-2024</a:t>
            </a:r>
            <a:endParaRPr/>
          </a:p>
        </p:txBody>
      </p:sp>
      <p:sp>
        <p:nvSpPr>
          <p:cNvPr id="292" name="Google Shape;292;p10"/>
          <p:cNvSpPr txBox="1"/>
          <p:nvPr/>
        </p:nvSpPr>
        <p:spPr>
          <a:xfrm>
            <a:off x="9218425" y="4943331"/>
            <a:ext cx="3594797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50692D"/>
                </a:solidFill>
                <a:latin typeface="Calibri"/>
                <a:ea typeface="Calibri"/>
                <a:cs typeface="Calibri"/>
                <a:sym typeface="Calibri"/>
              </a:rPr>
              <a:t>Metrics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5069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50692D"/>
                </a:solidFill>
                <a:latin typeface="Calibri"/>
                <a:ea typeface="Calibri"/>
                <a:cs typeface="Calibri"/>
                <a:sym typeface="Calibri"/>
              </a:rPr>
              <a:t>Time Stamp, PM2.5, and Location</a:t>
            </a:r>
            <a:endParaRPr/>
          </a:p>
        </p:txBody>
      </p:sp>
      <p:sp>
        <p:nvSpPr>
          <p:cNvPr id="293" name="Google Shape;293;p10"/>
          <p:cNvSpPr txBox="1"/>
          <p:nvPr/>
        </p:nvSpPr>
        <p:spPr>
          <a:xfrm>
            <a:off x="13066612" y="4951285"/>
            <a:ext cx="4416457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50692D"/>
                </a:solidFill>
                <a:latin typeface="Calibri"/>
                <a:ea typeface="Calibri"/>
                <a:cs typeface="Calibri"/>
                <a:sym typeface="Calibri"/>
              </a:rPr>
              <a:t>Feature Engineering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5069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50692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10"/>
          <p:cNvSpPr txBox="1"/>
          <p:nvPr/>
        </p:nvSpPr>
        <p:spPr>
          <a:xfrm>
            <a:off x="13550202" y="6105447"/>
            <a:ext cx="3594797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50692D"/>
                </a:solidFill>
                <a:latin typeface="Calibri"/>
                <a:ea typeface="Calibri"/>
                <a:cs typeface="Calibri"/>
                <a:sym typeface="Calibri"/>
              </a:rPr>
              <a:t>Created 16+ new temporal based features</a:t>
            </a:r>
            <a:endParaRPr/>
          </a:p>
        </p:txBody>
      </p:sp>
      <p:sp>
        <p:nvSpPr>
          <p:cNvPr id="295" name="Google Shape;295;p10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0"/>
          <p:cNvSpPr txBox="1"/>
          <p:nvPr/>
        </p:nvSpPr>
        <p:spPr>
          <a:xfrm>
            <a:off x="0" y="9506084"/>
            <a:ext cx="307847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0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0"/>
          <p:cNvSpPr txBox="1"/>
          <p:nvPr/>
        </p:nvSpPr>
        <p:spPr>
          <a:xfrm>
            <a:off x="6095998" y="9502170"/>
            <a:ext cx="3048000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10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10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10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8DDA8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1"/>
          <p:cNvSpPr txBox="1"/>
          <p:nvPr/>
        </p:nvSpPr>
        <p:spPr>
          <a:xfrm>
            <a:off x="3180124" y="649583"/>
            <a:ext cx="11565193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4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ANALYSIS BREAKDOWN</a:t>
            </a:r>
            <a:endParaRPr/>
          </a:p>
        </p:txBody>
      </p:sp>
      <p:sp>
        <p:nvSpPr>
          <p:cNvPr id="307" name="Google Shape;307;p11"/>
          <p:cNvSpPr txBox="1"/>
          <p:nvPr/>
        </p:nvSpPr>
        <p:spPr>
          <a:xfrm>
            <a:off x="17449801" y="404813"/>
            <a:ext cx="464302" cy="4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10</a:t>
            </a:r>
            <a:endParaRPr/>
          </a:p>
        </p:txBody>
      </p:sp>
      <p:sp>
        <p:nvSpPr>
          <p:cNvPr id="308" name="Google Shape;308;p11"/>
          <p:cNvSpPr/>
          <p:nvPr/>
        </p:nvSpPr>
        <p:spPr>
          <a:xfrm flipH="1" rot="-10531306">
            <a:off x="-581805" y="6451317"/>
            <a:ext cx="15287675" cy="9117014"/>
          </a:xfrm>
          <a:custGeom>
            <a:rect b="b" l="l" r="r" t="t"/>
            <a:pathLst>
              <a:path extrusionOk="0" h="9117014" w="15287675">
                <a:moveTo>
                  <a:pt x="0" y="9117014"/>
                </a:moveTo>
                <a:lnTo>
                  <a:pt x="15287675" y="9117014"/>
                </a:lnTo>
                <a:lnTo>
                  <a:pt x="15287675" y="0"/>
                </a:lnTo>
                <a:lnTo>
                  <a:pt x="0" y="0"/>
                </a:lnTo>
                <a:lnTo>
                  <a:pt x="0" y="9117014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11">
            <a:hlinkClick r:id="rId4"/>
          </p:cNvPr>
          <p:cNvSpPr/>
          <p:nvPr/>
        </p:nvSpPr>
        <p:spPr>
          <a:xfrm rot="-406107">
            <a:off x="-1361216" y="4641093"/>
            <a:ext cx="6472795" cy="5731366"/>
          </a:xfrm>
          <a:custGeom>
            <a:rect b="b" l="l" r="r" t="t"/>
            <a:pathLst>
              <a:path extrusionOk="0" h="5731366" w="6472795">
                <a:moveTo>
                  <a:pt x="0" y="0"/>
                </a:moveTo>
                <a:lnTo>
                  <a:pt x="6472795" y="0"/>
                </a:lnTo>
                <a:lnTo>
                  <a:pt x="6472795" y="5731366"/>
                </a:lnTo>
                <a:lnTo>
                  <a:pt x="0" y="57313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11"/>
          <p:cNvSpPr/>
          <p:nvPr/>
        </p:nvSpPr>
        <p:spPr>
          <a:xfrm flipH="1">
            <a:off x="12115800" y="7335760"/>
            <a:ext cx="6598301" cy="2951240"/>
          </a:xfrm>
          <a:custGeom>
            <a:rect b="b" l="l" r="r" t="t"/>
            <a:pathLst>
              <a:path extrusionOk="0" h="2951240" w="6598301">
                <a:moveTo>
                  <a:pt x="6598300" y="0"/>
                </a:moveTo>
                <a:lnTo>
                  <a:pt x="0" y="0"/>
                </a:lnTo>
                <a:lnTo>
                  <a:pt x="0" y="2951240"/>
                </a:lnTo>
                <a:lnTo>
                  <a:pt x="6598300" y="2951240"/>
                </a:lnTo>
                <a:lnTo>
                  <a:pt x="659830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11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11"/>
          <p:cNvSpPr/>
          <p:nvPr/>
        </p:nvSpPr>
        <p:spPr>
          <a:xfrm>
            <a:off x="990600" y="2400300"/>
            <a:ext cx="2895600" cy="1813678"/>
          </a:xfrm>
          <a:prstGeom prst="roundRect">
            <a:avLst>
              <a:gd fmla="val 16667" name="adj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1. Clean Data</a:t>
            </a:r>
            <a:endParaRPr/>
          </a:p>
        </p:txBody>
      </p:sp>
      <p:sp>
        <p:nvSpPr>
          <p:cNvPr id="313" name="Google Shape;313;p11"/>
          <p:cNvSpPr/>
          <p:nvPr/>
        </p:nvSpPr>
        <p:spPr>
          <a:xfrm>
            <a:off x="5257800" y="2400300"/>
            <a:ext cx="2895600" cy="1813678"/>
          </a:xfrm>
          <a:prstGeom prst="roundRect">
            <a:avLst>
              <a:gd fmla="val 16667" name="adj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 Create New Features</a:t>
            </a:r>
            <a:endParaRPr/>
          </a:p>
        </p:txBody>
      </p:sp>
      <p:sp>
        <p:nvSpPr>
          <p:cNvPr id="314" name="Google Shape;314;p11"/>
          <p:cNvSpPr/>
          <p:nvPr/>
        </p:nvSpPr>
        <p:spPr>
          <a:xfrm>
            <a:off x="9525000" y="2400300"/>
            <a:ext cx="2895600" cy="1813678"/>
          </a:xfrm>
          <a:prstGeom prst="roundRect">
            <a:avLst>
              <a:gd fmla="val 16667" name="adj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3. Exploratory Analysis</a:t>
            </a:r>
            <a:endParaRPr/>
          </a:p>
        </p:txBody>
      </p:sp>
      <p:sp>
        <p:nvSpPr>
          <p:cNvPr id="315" name="Google Shape;315;p11"/>
          <p:cNvSpPr/>
          <p:nvPr/>
        </p:nvSpPr>
        <p:spPr>
          <a:xfrm>
            <a:off x="13792200" y="2400300"/>
            <a:ext cx="2895600" cy="1813678"/>
          </a:xfrm>
          <a:prstGeom prst="roundRect">
            <a:avLst>
              <a:gd fmla="val 16667" name="adj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4. Pair Data and Take Differences</a:t>
            </a:r>
            <a:endParaRPr/>
          </a:p>
        </p:txBody>
      </p:sp>
      <p:sp>
        <p:nvSpPr>
          <p:cNvPr id="316" name="Google Shape;316;p11"/>
          <p:cNvSpPr/>
          <p:nvPr/>
        </p:nvSpPr>
        <p:spPr>
          <a:xfrm>
            <a:off x="13870896" y="5188188"/>
            <a:ext cx="2895600" cy="1813678"/>
          </a:xfrm>
          <a:prstGeom prst="roundRect">
            <a:avLst>
              <a:gd fmla="val 16667" name="adj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5. Statistical Tests</a:t>
            </a:r>
            <a:endParaRPr/>
          </a:p>
        </p:txBody>
      </p:sp>
      <p:sp>
        <p:nvSpPr>
          <p:cNvPr id="317" name="Google Shape;317;p11"/>
          <p:cNvSpPr/>
          <p:nvPr/>
        </p:nvSpPr>
        <p:spPr>
          <a:xfrm>
            <a:off x="9525000" y="5166184"/>
            <a:ext cx="2895600" cy="1813678"/>
          </a:xfrm>
          <a:prstGeom prst="roundRect">
            <a:avLst>
              <a:gd fmla="val 16667" name="adj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6. Dashboard Creation</a:t>
            </a:r>
            <a:endParaRPr/>
          </a:p>
        </p:txBody>
      </p:sp>
      <p:sp>
        <p:nvSpPr>
          <p:cNvPr id="318" name="Google Shape;318;p11"/>
          <p:cNvSpPr/>
          <p:nvPr/>
        </p:nvSpPr>
        <p:spPr>
          <a:xfrm>
            <a:off x="4191000" y="3041371"/>
            <a:ext cx="838200" cy="53577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11"/>
          <p:cNvSpPr/>
          <p:nvPr/>
        </p:nvSpPr>
        <p:spPr>
          <a:xfrm>
            <a:off x="8420100" y="3041371"/>
            <a:ext cx="838200" cy="53577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1"/>
          <p:cNvSpPr/>
          <p:nvPr/>
        </p:nvSpPr>
        <p:spPr>
          <a:xfrm>
            <a:off x="12687300" y="3041371"/>
            <a:ext cx="838200" cy="53577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11"/>
          <p:cNvSpPr/>
          <p:nvPr/>
        </p:nvSpPr>
        <p:spPr>
          <a:xfrm rot="10800000">
            <a:off x="12726648" y="5747471"/>
            <a:ext cx="838200" cy="53577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11"/>
          <p:cNvSpPr/>
          <p:nvPr/>
        </p:nvSpPr>
        <p:spPr>
          <a:xfrm rot="5400000">
            <a:off x="14887252" y="4440736"/>
            <a:ext cx="838200" cy="53577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11"/>
          <p:cNvSpPr/>
          <p:nvPr/>
        </p:nvSpPr>
        <p:spPr>
          <a:xfrm>
            <a:off x="5218452" y="5196530"/>
            <a:ext cx="2895600" cy="1813678"/>
          </a:xfrm>
          <a:prstGeom prst="roundRect">
            <a:avLst>
              <a:gd fmla="val 16667" name="adj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6. Bring it all together</a:t>
            </a:r>
            <a:endParaRPr/>
          </a:p>
        </p:txBody>
      </p:sp>
      <p:sp>
        <p:nvSpPr>
          <p:cNvPr id="324" name="Google Shape;324;p11"/>
          <p:cNvSpPr/>
          <p:nvPr/>
        </p:nvSpPr>
        <p:spPr>
          <a:xfrm rot="10800000">
            <a:off x="8420100" y="5777817"/>
            <a:ext cx="838200" cy="53577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50692D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1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0" y="9506084"/>
            <a:ext cx="307847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11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11"/>
          <p:cNvSpPr txBox="1"/>
          <p:nvPr/>
        </p:nvSpPr>
        <p:spPr>
          <a:xfrm>
            <a:off x="6095998" y="9502170"/>
            <a:ext cx="3048000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11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11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11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2"/>
          <p:cNvSpPr txBox="1"/>
          <p:nvPr/>
        </p:nvSpPr>
        <p:spPr>
          <a:xfrm>
            <a:off x="381000" y="1912643"/>
            <a:ext cx="17373600" cy="468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Hartford (EJ) &gt; West Hartford (Non-EJ) </a:t>
            </a:r>
            <a:r>
              <a:rPr lang="en-US" sz="24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|</a:t>
            </a:r>
            <a:r>
              <a:rPr lang="en-US" sz="240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BiCi Co Park &gt; Hartford City Mission </a:t>
            </a:r>
            <a:r>
              <a:rPr lang="en-US" sz="24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|</a:t>
            </a:r>
            <a:r>
              <a:rPr lang="en-US" sz="240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 Kingswood Oxford &gt; Ledyard</a:t>
            </a:r>
            <a:endParaRPr/>
          </a:p>
        </p:txBody>
      </p:sp>
      <p:sp>
        <p:nvSpPr>
          <p:cNvPr id="337" name="Google Shape;337;p12"/>
          <p:cNvSpPr txBox="1"/>
          <p:nvPr/>
        </p:nvSpPr>
        <p:spPr>
          <a:xfrm>
            <a:off x="3180124" y="649583"/>
            <a:ext cx="11565193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4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INTERESTING FINDINGS</a:t>
            </a:r>
            <a:endParaRPr/>
          </a:p>
        </p:txBody>
      </p:sp>
      <p:sp>
        <p:nvSpPr>
          <p:cNvPr id="338" name="Google Shape;338;p12"/>
          <p:cNvSpPr txBox="1"/>
          <p:nvPr/>
        </p:nvSpPr>
        <p:spPr>
          <a:xfrm>
            <a:off x="17526000" y="227308"/>
            <a:ext cx="440659" cy="4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11</a:t>
            </a:r>
            <a:endParaRPr/>
          </a:p>
        </p:txBody>
      </p:sp>
      <p:sp>
        <p:nvSpPr>
          <p:cNvPr id="339" name="Google Shape;339;p12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graph of different colored bars&#10;&#10;Description automatically generated" id="341" name="Google Shape;34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3957" y="3088329"/>
            <a:ext cx="7467600" cy="565129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aph of different seasons&#10;&#10;Description automatically generated with medium confidence" id="342" name="Google Shape;34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16442" y="3057926"/>
            <a:ext cx="7467601" cy="568169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12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12"/>
          <p:cNvSpPr txBox="1"/>
          <p:nvPr/>
        </p:nvSpPr>
        <p:spPr>
          <a:xfrm>
            <a:off x="0" y="9506084"/>
            <a:ext cx="307847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12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2"/>
          <p:cNvSpPr txBox="1"/>
          <p:nvPr/>
        </p:nvSpPr>
        <p:spPr>
          <a:xfrm>
            <a:off x="6095998" y="9502170"/>
            <a:ext cx="3048000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12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12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12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8DDA8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90800" y="1668488"/>
            <a:ext cx="13106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13"/>
          <p:cNvSpPr txBox="1"/>
          <p:nvPr/>
        </p:nvSpPr>
        <p:spPr>
          <a:xfrm>
            <a:off x="1143000" y="419100"/>
            <a:ext cx="16002000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4" u="sng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INTERACTIVE DASHBOARD DEMO</a:t>
            </a:r>
            <a:endParaRPr sz="7604">
              <a:solidFill>
                <a:srgbClr val="50692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13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8" name="Google Shape;358;p13"/>
          <p:cNvSpPr txBox="1"/>
          <p:nvPr/>
        </p:nvSpPr>
        <p:spPr>
          <a:xfrm>
            <a:off x="17449801" y="404813"/>
            <a:ext cx="464302" cy="4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12</a:t>
            </a:r>
            <a:endParaRPr/>
          </a:p>
        </p:txBody>
      </p:sp>
      <p:sp>
        <p:nvSpPr>
          <p:cNvPr id="359" name="Google Shape;359;p13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13"/>
          <p:cNvSpPr txBox="1"/>
          <p:nvPr/>
        </p:nvSpPr>
        <p:spPr>
          <a:xfrm>
            <a:off x="0" y="9506084"/>
            <a:ext cx="307847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13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13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13"/>
          <p:cNvSpPr txBox="1"/>
          <p:nvPr/>
        </p:nvSpPr>
        <p:spPr>
          <a:xfrm>
            <a:off x="9128757" y="9499393"/>
            <a:ext cx="3093717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13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13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4"/>
          <p:cNvSpPr txBox="1"/>
          <p:nvPr>
            <p:ph idx="12" type="sldNum"/>
          </p:nvPr>
        </p:nvSpPr>
        <p:spPr>
          <a:xfrm>
            <a:off x="6553200" y="604823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city skyline with trees and blue sky&#10;&#10;Description automatically generated" id="371" name="Google Shape;371;p14"/>
          <p:cNvPicPr preferRelativeResize="0"/>
          <p:nvPr/>
        </p:nvPicPr>
        <p:blipFill rotWithShape="1">
          <a:blip r:embed="rId3">
            <a:alphaModFix amt="75000"/>
          </a:blip>
          <a:srcRect b="0" l="0" r="4274" t="0"/>
          <a:stretch/>
        </p:blipFill>
        <p:spPr>
          <a:xfrm>
            <a:off x="4574" y="0"/>
            <a:ext cx="739893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treet with shops and trees&#10;&#10;Description automatically generated" id="372" name="Google Shape;372;p14"/>
          <p:cNvPicPr preferRelativeResize="0"/>
          <p:nvPr/>
        </p:nvPicPr>
        <p:blipFill rotWithShape="1">
          <a:blip r:embed="rId4">
            <a:alphaModFix amt="75000"/>
          </a:blip>
          <a:srcRect b="0" l="0" r="0" t="0"/>
          <a:stretch/>
        </p:blipFill>
        <p:spPr>
          <a:xfrm>
            <a:off x="4574" y="5143501"/>
            <a:ext cx="739893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14"/>
          <p:cNvSpPr/>
          <p:nvPr/>
        </p:nvSpPr>
        <p:spPr>
          <a:xfrm>
            <a:off x="5840702" y="-228601"/>
            <a:ext cx="3693651" cy="10744200"/>
          </a:xfrm>
          <a:prstGeom prst="ellipse">
            <a:avLst/>
          </a:prstGeom>
          <a:solidFill>
            <a:srgbClr val="F8F1D5"/>
          </a:solidFill>
          <a:ln cap="flat" cmpd="sng" w="25400">
            <a:solidFill>
              <a:srgbClr val="F8F1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14"/>
          <p:cNvSpPr txBox="1"/>
          <p:nvPr/>
        </p:nvSpPr>
        <p:spPr>
          <a:xfrm>
            <a:off x="7010400" y="684040"/>
            <a:ext cx="11666760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4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SIGNIFICANT FINDINGS</a:t>
            </a:r>
            <a:endParaRPr/>
          </a:p>
        </p:txBody>
      </p:sp>
      <p:sp>
        <p:nvSpPr>
          <p:cNvPr id="375" name="Google Shape;375;p14"/>
          <p:cNvSpPr txBox="1"/>
          <p:nvPr/>
        </p:nvSpPr>
        <p:spPr>
          <a:xfrm>
            <a:off x="9534353" y="5883685"/>
            <a:ext cx="8149700" cy="1634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Air quality difference much </a:t>
            </a:r>
            <a:r>
              <a:rPr b="1"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worst in December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; best in March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Lower PM2.5 in Spring; </a:t>
            </a:r>
            <a:r>
              <a:rPr b="1"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higher in Summer &amp; Winter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Mornings have the biggest difference 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based on time of day, but no significant difference during rush hour</a:t>
            </a:r>
            <a:endParaRPr/>
          </a:p>
        </p:txBody>
      </p:sp>
      <p:sp>
        <p:nvSpPr>
          <p:cNvPr id="376" name="Google Shape;376;p14"/>
          <p:cNvSpPr txBox="1"/>
          <p:nvPr/>
        </p:nvSpPr>
        <p:spPr>
          <a:xfrm>
            <a:off x="6327808" y="2246323"/>
            <a:ext cx="2816191" cy="523220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Key Differences</a:t>
            </a:r>
            <a:endParaRPr/>
          </a:p>
        </p:txBody>
      </p:sp>
      <p:sp>
        <p:nvSpPr>
          <p:cNvPr id="377" name="Google Shape;377;p14"/>
          <p:cNvSpPr txBox="1"/>
          <p:nvPr/>
        </p:nvSpPr>
        <p:spPr>
          <a:xfrm>
            <a:off x="6327808" y="4490536"/>
            <a:ext cx="2816191" cy="523220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Notable Findings</a:t>
            </a:r>
            <a:endParaRPr/>
          </a:p>
        </p:txBody>
      </p:sp>
      <p:sp>
        <p:nvSpPr>
          <p:cNvPr id="378" name="Google Shape;378;p14"/>
          <p:cNvSpPr txBox="1"/>
          <p:nvPr/>
        </p:nvSpPr>
        <p:spPr>
          <a:xfrm>
            <a:off x="6328319" y="5891305"/>
            <a:ext cx="2816191" cy="523220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Temporal Insights</a:t>
            </a:r>
            <a:endParaRPr/>
          </a:p>
        </p:txBody>
      </p:sp>
      <p:sp>
        <p:nvSpPr>
          <p:cNvPr id="379" name="Google Shape;379;p14"/>
          <p:cNvSpPr txBox="1"/>
          <p:nvPr/>
        </p:nvSpPr>
        <p:spPr>
          <a:xfrm>
            <a:off x="6553200" y="8802025"/>
            <a:ext cx="11506200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6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Need for targeted air quality interventions in Hartford's EJ communities.</a:t>
            </a:r>
            <a:endParaRPr/>
          </a:p>
        </p:txBody>
      </p:sp>
      <p:sp>
        <p:nvSpPr>
          <p:cNvPr id="380" name="Google Shape;380;p14"/>
          <p:cNvSpPr txBox="1"/>
          <p:nvPr/>
        </p:nvSpPr>
        <p:spPr>
          <a:xfrm>
            <a:off x="9534353" y="1991336"/>
            <a:ext cx="8225901" cy="2579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EJ has a significantly </a:t>
            </a:r>
            <a:r>
              <a:rPr b="1" i="1"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higher</a:t>
            </a:r>
            <a:r>
              <a:rPr b="1"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pm2.5 level in Hartford (EJ) than West Hartford (non-EJ) 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Every sensor has a significant difference with every other sensor (much stronger EJ vs non EJ)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14"/>
          <p:cNvSpPr txBox="1"/>
          <p:nvPr/>
        </p:nvSpPr>
        <p:spPr>
          <a:xfrm>
            <a:off x="9534353" y="4418217"/>
            <a:ext cx="8243494" cy="10538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Biggest Difference: </a:t>
            </a:r>
            <a:r>
              <a:rPr b="1"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City Mission vs. Ledyard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(t=91.70, p &lt; 0.001)</a:t>
            </a:r>
            <a:endParaRPr/>
          </a:p>
        </p:txBody>
      </p:sp>
      <p:sp>
        <p:nvSpPr>
          <p:cNvPr id="382" name="Google Shape;382;p14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14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14"/>
          <p:cNvSpPr txBox="1"/>
          <p:nvPr/>
        </p:nvSpPr>
        <p:spPr>
          <a:xfrm>
            <a:off x="0" y="9506084"/>
            <a:ext cx="307847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14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14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14"/>
          <p:cNvSpPr txBox="1"/>
          <p:nvPr/>
        </p:nvSpPr>
        <p:spPr>
          <a:xfrm>
            <a:off x="12191997" y="9506083"/>
            <a:ext cx="3093717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14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14"/>
          <p:cNvSpPr txBox="1"/>
          <p:nvPr/>
        </p:nvSpPr>
        <p:spPr>
          <a:xfrm>
            <a:off x="17526000" y="227308"/>
            <a:ext cx="440659" cy="4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8DDA8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-71215">
            <a:off x="1547008" y="1932659"/>
            <a:ext cx="7537233" cy="12448883"/>
          </a:xfrm>
          <a:custGeom>
            <a:rect b="b" l="l" r="r" t="t"/>
            <a:pathLst>
              <a:path extrusionOk="0" h="12448883" w="7537233">
                <a:moveTo>
                  <a:pt x="0" y="0"/>
                </a:moveTo>
                <a:lnTo>
                  <a:pt x="7537233" y="0"/>
                </a:lnTo>
                <a:lnTo>
                  <a:pt x="7537233" y="12448883"/>
                </a:lnTo>
                <a:lnTo>
                  <a:pt x="0" y="124488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15"/>
          <p:cNvSpPr/>
          <p:nvPr/>
        </p:nvSpPr>
        <p:spPr>
          <a:xfrm>
            <a:off x="1028700" y="7329870"/>
            <a:ext cx="555952" cy="555952"/>
          </a:xfrm>
          <a:custGeom>
            <a:rect b="b" l="l" r="r" t="t"/>
            <a:pathLst>
              <a:path extrusionOk="0" h="555952" w="555952">
                <a:moveTo>
                  <a:pt x="0" y="0"/>
                </a:moveTo>
                <a:lnTo>
                  <a:pt x="555952" y="0"/>
                </a:lnTo>
                <a:lnTo>
                  <a:pt x="555952" y="555952"/>
                </a:lnTo>
                <a:lnTo>
                  <a:pt x="0" y="5559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15"/>
          <p:cNvSpPr/>
          <p:nvPr/>
        </p:nvSpPr>
        <p:spPr>
          <a:xfrm>
            <a:off x="10196432" y="4343797"/>
            <a:ext cx="553633" cy="553633"/>
          </a:xfrm>
          <a:custGeom>
            <a:rect b="b" l="l" r="r" t="t"/>
            <a:pathLst>
              <a:path extrusionOk="0" h="553633" w="553633">
                <a:moveTo>
                  <a:pt x="0" y="0"/>
                </a:moveTo>
                <a:lnTo>
                  <a:pt x="553634" y="0"/>
                </a:lnTo>
                <a:lnTo>
                  <a:pt x="553634" y="553633"/>
                </a:lnTo>
                <a:lnTo>
                  <a:pt x="0" y="5536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 rot="-77904">
            <a:off x="1721878" y="2172472"/>
            <a:ext cx="7002033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4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LIMITATIONS</a:t>
            </a:r>
            <a:endParaRPr/>
          </a:p>
        </p:txBody>
      </p:sp>
      <p:sp>
        <p:nvSpPr>
          <p:cNvPr id="399" name="Google Shape;399;p15"/>
          <p:cNvSpPr txBox="1"/>
          <p:nvPr/>
        </p:nvSpPr>
        <p:spPr>
          <a:xfrm rot="-95235">
            <a:off x="2331696" y="4466536"/>
            <a:ext cx="5968520" cy="3462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Data pull will eventually cost $</a:t>
            </a:r>
            <a:endParaRPr/>
          </a:p>
        </p:txBody>
      </p:sp>
      <p:sp>
        <p:nvSpPr>
          <p:cNvPr id="400" name="Google Shape;400;p15"/>
          <p:cNvSpPr txBox="1"/>
          <p:nvPr/>
        </p:nvSpPr>
        <p:spPr>
          <a:xfrm rot="-95235">
            <a:off x="2396351" y="5252366"/>
            <a:ext cx="4943722" cy="373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Limited sensors</a:t>
            </a:r>
            <a:endParaRPr/>
          </a:p>
        </p:txBody>
      </p:sp>
      <p:sp>
        <p:nvSpPr>
          <p:cNvPr id="401" name="Google Shape;401;p15"/>
          <p:cNvSpPr txBox="1"/>
          <p:nvPr/>
        </p:nvSpPr>
        <p:spPr>
          <a:xfrm rot="-95235">
            <a:off x="2383827" y="6062689"/>
            <a:ext cx="6162597" cy="373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Only Hartford and West Hartford</a:t>
            </a:r>
            <a:endParaRPr/>
          </a:p>
        </p:txBody>
      </p:sp>
      <p:sp>
        <p:nvSpPr>
          <p:cNvPr id="402" name="Google Shape;402;p15"/>
          <p:cNvSpPr txBox="1"/>
          <p:nvPr/>
        </p:nvSpPr>
        <p:spPr>
          <a:xfrm rot="-95235">
            <a:off x="2383792" y="6868646"/>
            <a:ext cx="6348129" cy="373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Missing Data</a:t>
            </a:r>
            <a:endParaRPr/>
          </a:p>
        </p:txBody>
      </p:sp>
      <p:sp>
        <p:nvSpPr>
          <p:cNvPr id="403" name="Google Shape;403;p15"/>
          <p:cNvSpPr/>
          <p:nvPr/>
        </p:nvSpPr>
        <p:spPr>
          <a:xfrm>
            <a:off x="11159641" y="2633825"/>
            <a:ext cx="7115049" cy="5970671"/>
          </a:xfrm>
          <a:custGeom>
            <a:rect b="b" l="l" r="r" t="t"/>
            <a:pathLst>
              <a:path extrusionOk="0" h="5970671" w="7115049">
                <a:moveTo>
                  <a:pt x="0" y="0"/>
                </a:moveTo>
                <a:lnTo>
                  <a:pt x="7115049" y="0"/>
                </a:lnTo>
                <a:lnTo>
                  <a:pt x="7115049" y="5970670"/>
                </a:lnTo>
                <a:lnTo>
                  <a:pt x="0" y="59706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15"/>
          <p:cNvSpPr txBox="1"/>
          <p:nvPr/>
        </p:nvSpPr>
        <p:spPr>
          <a:xfrm rot="-95235">
            <a:off x="2383745" y="7692524"/>
            <a:ext cx="6590122" cy="373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Newer Sensors (Less Historical Data)</a:t>
            </a:r>
            <a:endParaRPr/>
          </a:p>
        </p:txBody>
      </p:sp>
      <p:sp>
        <p:nvSpPr>
          <p:cNvPr id="405" name="Google Shape;405;p15"/>
          <p:cNvSpPr/>
          <p:nvPr/>
        </p:nvSpPr>
        <p:spPr>
          <a:xfrm>
            <a:off x="1709719" y="4478181"/>
            <a:ext cx="454635" cy="430755"/>
          </a:xfrm>
          <a:custGeom>
            <a:rect b="b" l="l" r="r" t="t"/>
            <a:pathLst>
              <a:path extrusionOk="0" h="430755" w="454635">
                <a:moveTo>
                  <a:pt x="0" y="0"/>
                </a:moveTo>
                <a:lnTo>
                  <a:pt x="454635" y="0"/>
                </a:lnTo>
                <a:lnTo>
                  <a:pt x="454635" y="430756"/>
                </a:lnTo>
                <a:lnTo>
                  <a:pt x="0" y="43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15"/>
          <p:cNvSpPr/>
          <p:nvPr/>
        </p:nvSpPr>
        <p:spPr>
          <a:xfrm>
            <a:off x="1709719" y="5238067"/>
            <a:ext cx="454635" cy="430755"/>
          </a:xfrm>
          <a:custGeom>
            <a:rect b="b" l="l" r="r" t="t"/>
            <a:pathLst>
              <a:path extrusionOk="0" h="430755" w="454635">
                <a:moveTo>
                  <a:pt x="0" y="0"/>
                </a:moveTo>
                <a:lnTo>
                  <a:pt x="454635" y="0"/>
                </a:lnTo>
                <a:lnTo>
                  <a:pt x="454635" y="430755"/>
                </a:lnTo>
                <a:lnTo>
                  <a:pt x="0" y="430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15"/>
          <p:cNvSpPr/>
          <p:nvPr/>
        </p:nvSpPr>
        <p:spPr>
          <a:xfrm>
            <a:off x="1709719" y="6090589"/>
            <a:ext cx="454635" cy="430755"/>
          </a:xfrm>
          <a:custGeom>
            <a:rect b="b" l="l" r="r" t="t"/>
            <a:pathLst>
              <a:path extrusionOk="0" h="430755" w="454635">
                <a:moveTo>
                  <a:pt x="0" y="0"/>
                </a:moveTo>
                <a:lnTo>
                  <a:pt x="454635" y="0"/>
                </a:lnTo>
                <a:lnTo>
                  <a:pt x="454635" y="430755"/>
                </a:lnTo>
                <a:lnTo>
                  <a:pt x="0" y="430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15"/>
          <p:cNvSpPr/>
          <p:nvPr/>
        </p:nvSpPr>
        <p:spPr>
          <a:xfrm>
            <a:off x="1709719" y="6899115"/>
            <a:ext cx="454635" cy="430755"/>
          </a:xfrm>
          <a:custGeom>
            <a:rect b="b" l="l" r="r" t="t"/>
            <a:pathLst>
              <a:path extrusionOk="0" h="430755" w="454635">
                <a:moveTo>
                  <a:pt x="0" y="0"/>
                </a:moveTo>
                <a:lnTo>
                  <a:pt x="454635" y="0"/>
                </a:lnTo>
                <a:lnTo>
                  <a:pt x="454635" y="430755"/>
                </a:lnTo>
                <a:lnTo>
                  <a:pt x="0" y="430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15"/>
          <p:cNvSpPr/>
          <p:nvPr/>
        </p:nvSpPr>
        <p:spPr>
          <a:xfrm>
            <a:off x="1754498" y="7726345"/>
            <a:ext cx="454635" cy="430755"/>
          </a:xfrm>
          <a:custGeom>
            <a:rect b="b" l="l" r="r" t="t"/>
            <a:pathLst>
              <a:path extrusionOk="0" h="430755" w="454635">
                <a:moveTo>
                  <a:pt x="0" y="0"/>
                </a:moveTo>
                <a:lnTo>
                  <a:pt x="454635" y="0"/>
                </a:lnTo>
                <a:lnTo>
                  <a:pt x="454635" y="430755"/>
                </a:lnTo>
                <a:lnTo>
                  <a:pt x="0" y="430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15"/>
          <p:cNvSpPr txBox="1"/>
          <p:nvPr/>
        </p:nvSpPr>
        <p:spPr>
          <a:xfrm rot="-95235">
            <a:off x="2383865" y="8523571"/>
            <a:ext cx="5968520" cy="373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Database contains two data sets</a:t>
            </a:r>
            <a:endParaRPr/>
          </a:p>
        </p:txBody>
      </p:sp>
      <p:sp>
        <p:nvSpPr>
          <p:cNvPr id="411" name="Google Shape;411;p15"/>
          <p:cNvSpPr/>
          <p:nvPr/>
        </p:nvSpPr>
        <p:spPr>
          <a:xfrm>
            <a:off x="1757807" y="8548787"/>
            <a:ext cx="454635" cy="430755"/>
          </a:xfrm>
          <a:custGeom>
            <a:rect b="b" l="l" r="r" t="t"/>
            <a:pathLst>
              <a:path extrusionOk="0" h="430755" w="454635">
                <a:moveTo>
                  <a:pt x="0" y="0"/>
                </a:moveTo>
                <a:lnTo>
                  <a:pt x="454635" y="0"/>
                </a:lnTo>
                <a:lnTo>
                  <a:pt x="454635" y="430756"/>
                </a:lnTo>
                <a:lnTo>
                  <a:pt x="0" y="43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15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15"/>
          <p:cNvSpPr txBox="1"/>
          <p:nvPr/>
        </p:nvSpPr>
        <p:spPr>
          <a:xfrm>
            <a:off x="17526000" y="227308"/>
            <a:ext cx="440659" cy="4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14</a:t>
            </a:r>
            <a:endParaRPr/>
          </a:p>
        </p:txBody>
      </p:sp>
      <p:sp>
        <p:nvSpPr>
          <p:cNvPr id="414" name="Google Shape;414;p15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15"/>
          <p:cNvSpPr txBox="1"/>
          <p:nvPr/>
        </p:nvSpPr>
        <p:spPr>
          <a:xfrm>
            <a:off x="0" y="9506084"/>
            <a:ext cx="307847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15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15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15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15"/>
          <p:cNvSpPr txBox="1"/>
          <p:nvPr/>
        </p:nvSpPr>
        <p:spPr>
          <a:xfrm>
            <a:off x="12191997" y="9506083"/>
            <a:ext cx="3093717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15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6"/>
          <p:cNvSpPr/>
          <p:nvPr/>
        </p:nvSpPr>
        <p:spPr>
          <a:xfrm rot="411489">
            <a:off x="16591588" y="5634498"/>
            <a:ext cx="3392823" cy="3295280"/>
          </a:xfrm>
          <a:custGeom>
            <a:rect b="b" l="l" r="r" t="t"/>
            <a:pathLst>
              <a:path extrusionOk="0" h="3295280" w="3392823">
                <a:moveTo>
                  <a:pt x="0" y="0"/>
                </a:moveTo>
                <a:lnTo>
                  <a:pt x="3392824" y="0"/>
                </a:lnTo>
                <a:lnTo>
                  <a:pt x="3392824" y="3295280"/>
                </a:lnTo>
                <a:lnTo>
                  <a:pt x="0" y="32952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16"/>
          <p:cNvSpPr/>
          <p:nvPr/>
        </p:nvSpPr>
        <p:spPr>
          <a:xfrm rot="-552302">
            <a:off x="-780170" y="7046537"/>
            <a:ext cx="2696137" cy="3631161"/>
          </a:xfrm>
          <a:custGeom>
            <a:rect b="b" l="l" r="r" t="t"/>
            <a:pathLst>
              <a:path extrusionOk="0" h="3631161" w="2696137">
                <a:moveTo>
                  <a:pt x="0" y="0"/>
                </a:moveTo>
                <a:lnTo>
                  <a:pt x="2696137" y="0"/>
                </a:lnTo>
                <a:lnTo>
                  <a:pt x="2696137" y="3631161"/>
                </a:lnTo>
                <a:lnTo>
                  <a:pt x="0" y="36311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16"/>
          <p:cNvSpPr/>
          <p:nvPr/>
        </p:nvSpPr>
        <p:spPr>
          <a:xfrm rot="692709">
            <a:off x="-886813" y="-67944"/>
            <a:ext cx="2792513" cy="2838641"/>
          </a:xfrm>
          <a:custGeom>
            <a:rect b="b" l="l" r="r" t="t"/>
            <a:pathLst>
              <a:path extrusionOk="0" h="2838641" w="2792513">
                <a:moveTo>
                  <a:pt x="0" y="0"/>
                </a:moveTo>
                <a:lnTo>
                  <a:pt x="2792513" y="0"/>
                </a:lnTo>
                <a:lnTo>
                  <a:pt x="2792513" y="2838640"/>
                </a:lnTo>
                <a:lnTo>
                  <a:pt x="0" y="28386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16"/>
          <p:cNvSpPr/>
          <p:nvPr/>
        </p:nvSpPr>
        <p:spPr>
          <a:xfrm>
            <a:off x="472748" y="3709564"/>
            <a:ext cx="555952" cy="555952"/>
          </a:xfrm>
          <a:custGeom>
            <a:rect b="b" l="l" r="r" t="t"/>
            <a:pathLst>
              <a:path extrusionOk="0" h="555952" w="555952">
                <a:moveTo>
                  <a:pt x="0" y="0"/>
                </a:moveTo>
                <a:lnTo>
                  <a:pt x="555952" y="0"/>
                </a:lnTo>
                <a:lnTo>
                  <a:pt x="555952" y="555952"/>
                </a:lnTo>
                <a:lnTo>
                  <a:pt x="0" y="5559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16"/>
          <p:cNvSpPr/>
          <p:nvPr/>
        </p:nvSpPr>
        <p:spPr>
          <a:xfrm>
            <a:off x="15666768" y="9120560"/>
            <a:ext cx="555952" cy="555952"/>
          </a:xfrm>
          <a:custGeom>
            <a:rect b="b" l="l" r="r" t="t"/>
            <a:pathLst>
              <a:path extrusionOk="0" h="555952" w="555952">
                <a:moveTo>
                  <a:pt x="0" y="0"/>
                </a:moveTo>
                <a:lnTo>
                  <a:pt x="555952" y="0"/>
                </a:lnTo>
                <a:lnTo>
                  <a:pt x="555952" y="555953"/>
                </a:lnTo>
                <a:lnTo>
                  <a:pt x="0" y="5559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16"/>
          <p:cNvSpPr/>
          <p:nvPr/>
        </p:nvSpPr>
        <p:spPr>
          <a:xfrm>
            <a:off x="17346666" y="1146156"/>
            <a:ext cx="553633" cy="553633"/>
          </a:xfrm>
          <a:custGeom>
            <a:rect b="b" l="l" r="r" t="t"/>
            <a:pathLst>
              <a:path extrusionOk="0" h="553633" w="553633">
                <a:moveTo>
                  <a:pt x="0" y="0"/>
                </a:moveTo>
                <a:lnTo>
                  <a:pt x="553633" y="0"/>
                </a:lnTo>
                <a:lnTo>
                  <a:pt x="553633" y="553633"/>
                </a:lnTo>
                <a:lnTo>
                  <a:pt x="0" y="5536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1" name="Google Shape;431;p16"/>
          <p:cNvGrpSpPr/>
          <p:nvPr/>
        </p:nvGrpSpPr>
        <p:grpSpPr>
          <a:xfrm>
            <a:off x="1351762" y="1852364"/>
            <a:ext cx="3714399" cy="3714399"/>
            <a:chOff x="0" y="0"/>
            <a:chExt cx="812800" cy="812800"/>
          </a:xfrm>
        </p:grpSpPr>
        <p:sp>
          <p:nvSpPr>
            <p:cNvPr id="432" name="Google Shape;432;p1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A6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499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  <a:p>
              <a:pPr indent="0" lvl="0" marL="0" marR="0" rtl="0" algn="ctr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499">
                  <a:solidFill>
                    <a:srgbClr val="FFFFFF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Utilize Dashboard</a:t>
              </a:r>
              <a:endParaRPr/>
            </a:p>
          </p:txBody>
        </p:sp>
      </p:grpSp>
      <p:grpSp>
        <p:nvGrpSpPr>
          <p:cNvPr id="434" name="Google Shape;434;p16"/>
          <p:cNvGrpSpPr/>
          <p:nvPr/>
        </p:nvGrpSpPr>
        <p:grpSpPr>
          <a:xfrm>
            <a:off x="7184293" y="1852364"/>
            <a:ext cx="3714399" cy="3714399"/>
            <a:chOff x="0" y="0"/>
            <a:chExt cx="812800" cy="812800"/>
          </a:xfrm>
        </p:grpSpPr>
        <p:sp>
          <p:nvSpPr>
            <p:cNvPr id="435" name="Google Shape;435;p1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A6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rgbClr val="FFFFFF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   Finish Continuous Data Pull Code</a:t>
              </a:r>
              <a:endParaRPr/>
            </a:p>
          </p:txBody>
        </p:sp>
      </p:grpSp>
      <p:grpSp>
        <p:nvGrpSpPr>
          <p:cNvPr id="437" name="Google Shape;437;p16"/>
          <p:cNvGrpSpPr/>
          <p:nvPr/>
        </p:nvGrpSpPr>
        <p:grpSpPr>
          <a:xfrm>
            <a:off x="13221841" y="1852363"/>
            <a:ext cx="3714399" cy="3714399"/>
            <a:chOff x="0" y="0"/>
            <a:chExt cx="812800" cy="812800"/>
          </a:xfrm>
        </p:grpSpPr>
        <p:sp>
          <p:nvSpPr>
            <p:cNvPr id="438" name="Google Shape;438;p1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A6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1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00">
                  <a:solidFill>
                    <a:srgbClr val="FFFFFF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Consider Other Metrics </a:t>
              </a:r>
              <a:endParaRPr/>
            </a:p>
          </p:txBody>
        </p:sp>
      </p:grpSp>
      <p:grpSp>
        <p:nvGrpSpPr>
          <p:cNvPr id="440" name="Google Shape;440;p16"/>
          <p:cNvGrpSpPr/>
          <p:nvPr/>
        </p:nvGrpSpPr>
        <p:grpSpPr>
          <a:xfrm>
            <a:off x="4343708" y="4793700"/>
            <a:ext cx="3714399" cy="3714399"/>
            <a:chOff x="0" y="0"/>
            <a:chExt cx="812800" cy="812800"/>
          </a:xfrm>
        </p:grpSpPr>
        <p:sp>
          <p:nvSpPr>
            <p:cNvPr id="441" name="Google Shape;441;p1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A6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1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rgbClr val="FFFFFF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Partner with Purple Air</a:t>
              </a:r>
              <a:endParaRPr/>
            </a:p>
          </p:txBody>
        </p:sp>
      </p:grpSp>
      <p:grpSp>
        <p:nvGrpSpPr>
          <p:cNvPr id="443" name="Google Shape;443;p16"/>
          <p:cNvGrpSpPr/>
          <p:nvPr/>
        </p:nvGrpSpPr>
        <p:grpSpPr>
          <a:xfrm>
            <a:off x="10334583" y="4788189"/>
            <a:ext cx="3714399" cy="3719910"/>
            <a:chOff x="0" y="-1206"/>
            <a:chExt cx="812800" cy="814006"/>
          </a:xfrm>
        </p:grpSpPr>
        <p:sp>
          <p:nvSpPr>
            <p:cNvPr id="444" name="Google Shape;444;p1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A6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16"/>
            <p:cNvSpPr txBox="1"/>
            <p:nvPr/>
          </p:nvSpPr>
          <p:spPr>
            <a:xfrm>
              <a:off x="43765" y="-1206"/>
              <a:ext cx="739035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2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  <a:p>
              <a:pPr indent="0" lvl="0" marL="0" marR="0" rtl="0" algn="ctr">
                <a:lnSpc>
                  <a:spcPct val="12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rgbClr val="FFFFFF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Influence EJ Initiatives</a:t>
              </a:r>
              <a:endParaRPr/>
            </a:p>
          </p:txBody>
        </p:sp>
      </p:grpSp>
      <p:sp>
        <p:nvSpPr>
          <p:cNvPr id="446" name="Google Shape;446;p16"/>
          <p:cNvSpPr/>
          <p:nvPr/>
        </p:nvSpPr>
        <p:spPr>
          <a:xfrm>
            <a:off x="1995725" y="2442270"/>
            <a:ext cx="386634" cy="695072"/>
          </a:xfrm>
          <a:custGeom>
            <a:rect b="b" l="l" r="r" t="t"/>
            <a:pathLst>
              <a:path extrusionOk="0" h="695072" w="386634">
                <a:moveTo>
                  <a:pt x="0" y="0"/>
                </a:moveTo>
                <a:lnTo>
                  <a:pt x="386634" y="0"/>
                </a:lnTo>
                <a:lnTo>
                  <a:pt x="386634" y="695072"/>
                </a:lnTo>
                <a:lnTo>
                  <a:pt x="0" y="6950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16"/>
          <p:cNvSpPr/>
          <p:nvPr/>
        </p:nvSpPr>
        <p:spPr>
          <a:xfrm>
            <a:off x="7831195" y="2442270"/>
            <a:ext cx="453824" cy="695072"/>
          </a:xfrm>
          <a:custGeom>
            <a:rect b="b" l="l" r="r" t="t"/>
            <a:pathLst>
              <a:path extrusionOk="0" h="695072" w="453824">
                <a:moveTo>
                  <a:pt x="0" y="0"/>
                </a:moveTo>
                <a:lnTo>
                  <a:pt x="453824" y="0"/>
                </a:lnTo>
                <a:lnTo>
                  <a:pt x="453824" y="695072"/>
                </a:lnTo>
                <a:lnTo>
                  <a:pt x="0" y="6950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16"/>
          <p:cNvSpPr/>
          <p:nvPr/>
        </p:nvSpPr>
        <p:spPr>
          <a:xfrm>
            <a:off x="11031033" y="5371256"/>
            <a:ext cx="423705" cy="695072"/>
          </a:xfrm>
          <a:custGeom>
            <a:rect b="b" l="l" r="r" t="t"/>
            <a:pathLst>
              <a:path extrusionOk="0" h="695072" w="423705">
                <a:moveTo>
                  <a:pt x="0" y="0"/>
                </a:moveTo>
                <a:lnTo>
                  <a:pt x="423704" y="0"/>
                </a:lnTo>
                <a:lnTo>
                  <a:pt x="423704" y="695072"/>
                </a:lnTo>
                <a:lnTo>
                  <a:pt x="0" y="6950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6"/>
          <p:cNvSpPr/>
          <p:nvPr/>
        </p:nvSpPr>
        <p:spPr>
          <a:xfrm>
            <a:off x="4993176" y="5393340"/>
            <a:ext cx="507693" cy="695072"/>
          </a:xfrm>
          <a:custGeom>
            <a:rect b="b" l="l" r="r" t="t"/>
            <a:pathLst>
              <a:path extrusionOk="0" h="695072" w="507693">
                <a:moveTo>
                  <a:pt x="0" y="0"/>
                </a:moveTo>
                <a:lnTo>
                  <a:pt x="507693" y="0"/>
                </a:lnTo>
                <a:lnTo>
                  <a:pt x="507693" y="695072"/>
                </a:lnTo>
                <a:lnTo>
                  <a:pt x="0" y="6950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16"/>
          <p:cNvSpPr/>
          <p:nvPr/>
        </p:nvSpPr>
        <p:spPr>
          <a:xfrm>
            <a:off x="13700757" y="2464354"/>
            <a:ext cx="359353" cy="650904"/>
          </a:xfrm>
          <a:custGeom>
            <a:rect b="b" l="l" r="r" t="t"/>
            <a:pathLst>
              <a:path extrusionOk="0" h="650904" w="359353">
                <a:moveTo>
                  <a:pt x="0" y="0"/>
                </a:moveTo>
                <a:lnTo>
                  <a:pt x="359353" y="0"/>
                </a:lnTo>
                <a:lnTo>
                  <a:pt x="359353" y="650903"/>
                </a:lnTo>
                <a:lnTo>
                  <a:pt x="0" y="6509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16"/>
          <p:cNvSpPr txBox="1"/>
          <p:nvPr/>
        </p:nvSpPr>
        <p:spPr>
          <a:xfrm>
            <a:off x="3841954" y="458051"/>
            <a:ext cx="10399075" cy="14859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933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Next Steps</a:t>
            </a:r>
            <a:endParaRPr/>
          </a:p>
        </p:txBody>
      </p:sp>
      <p:sp>
        <p:nvSpPr>
          <p:cNvPr id="452" name="Google Shape;452;p16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16"/>
          <p:cNvSpPr txBox="1"/>
          <p:nvPr/>
        </p:nvSpPr>
        <p:spPr>
          <a:xfrm>
            <a:off x="17526000" y="227308"/>
            <a:ext cx="440659" cy="4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15</a:t>
            </a:r>
            <a:endParaRPr/>
          </a:p>
        </p:txBody>
      </p:sp>
      <p:sp>
        <p:nvSpPr>
          <p:cNvPr id="454" name="Google Shape;454;p16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16"/>
          <p:cNvSpPr txBox="1"/>
          <p:nvPr/>
        </p:nvSpPr>
        <p:spPr>
          <a:xfrm>
            <a:off x="0" y="9506084"/>
            <a:ext cx="307847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16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16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16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16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16"/>
          <p:cNvSpPr txBox="1"/>
          <p:nvPr/>
        </p:nvSpPr>
        <p:spPr>
          <a:xfrm>
            <a:off x="15285714" y="9508861"/>
            <a:ext cx="3017521" cy="1107996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7"/>
          <p:cNvSpPr/>
          <p:nvPr/>
        </p:nvSpPr>
        <p:spPr>
          <a:xfrm flipH="1">
            <a:off x="11781098" y="7534557"/>
            <a:ext cx="7315200" cy="3271889"/>
          </a:xfrm>
          <a:custGeom>
            <a:rect b="b" l="l" r="r" t="t"/>
            <a:pathLst>
              <a:path extrusionOk="0" h="3271889" w="7315200">
                <a:moveTo>
                  <a:pt x="7315200" y="0"/>
                </a:moveTo>
                <a:lnTo>
                  <a:pt x="0" y="0"/>
                </a:lnTo>
                <a:lnTo>
                  <a:pt x="0" y="3271890"/>
                </a:lnTo>
                <a:lnTo>
                  <a:pt x="7315200" y="3271890"/>
                </a:lnTo>
                <a:lnTo>
                  <a:pt x="73152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17"/>
          <p:cNvSpPr/>
          <p:nvPr/>
        </p:nvSpPr>
        <p:spPr>
          <a:xfrm>
            <a:off x="1682242" y="978423"/>
            <a:ext cx="3219648" cy="1293713"/>
          </a:xfrm>
          <a:custGeom>
            <a:rect b="b" l="l" r="r" t="t"/>
            <a:pathLst>
              <a:path extrusionOk="0" h="1293713" w="3219648">
                <a:moveTo>
                  <a:pt x="0" y="0"/>
                </a:moveTo>
                <a:lnTo>
                  <a:pt x="3219649" y="0"/>
                </a:lnTo>
                <a:lnTo>
                  <a:pt x="3219649" y="1293713"/>
                </a:lnTo>
                <a:lnTo>
                  <a:pt x="0" y="12937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17"/>
          <p:cNvSpPr/>
          <p:nvPr/>
        </p:nvSpPr>
        <p:spPr>
          <a:xfrm>
            <a:off x="14783880" y="2427098"/>
            <a:ext cx="2991490" cy="1202035"/>
          </a:xfrm>
          <a:custGeom>
            <a:rect b="b" l="l" r="r" t="t"/>
            <a:pathLst>
              <a:path extrusionOk="0" h="1202035" w="2991490">
                <a:moveTo>
                  <a:pt x="0" y="0"/>
                </a:moveTo>
                <a:lnTo>
                  <a:pt x="2991491" y="0"/>
                </a:lnTo>
                <a:lnTo>
                  <a:pt x="2991491" y="1202036"/>
                </a:lnTo>
                <a:lnTo>
                  <a:pt x="0" y="12020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17"/>
          <p:cNvSpPr/>
          <p:nvPr/>
        </p:nvSpPr>
        <p:spPr>
          <a:xfrm>
            <a:off x="-2209064" y="3629134"/>
            <a:ext cx="5058366" cy="6802204"/>
          </a:xfrm>
          <a:custGeom>
            <a:rect b="b" l="l" r="r" t="t"/>
            <a:pathLst>
              <a:path extrusionOk="0" h="6802204" w="5058366">
                <a:moveTo>
                  <a:pt x="0" y="0"/>
                </a:moveTo>
                <a:lnTo>
                  <a:pt x="5058366" y="0"/>
                </a:lnTo>
                <a:lnTo>
                  <a:pt x="5058366" y="6802204"/>
                </a:lnTo>
                <a:lnTo>
                  <a:pt x="0" y="68022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17"/>
          <p:cNvSpPr/>
          <p:nvPr/>
        </p:nvSpPr>
        <p:spPr>
          <a:xfrm>
            <a:off x="2849302" y="5732347"/>
            <a:ext cx="12589395" cy="1463517"/>
          </a:xfrm>
          <a:custGeom>
            <a:rect b="b" l="l" r="r" t="t"/>
            <a:pathLst>
              <a:path extrusionOk="0" h="1463517" w="12589395">
                <a:moveTo>
                  <a:pt x="0" y="0"/>
                </a:moveTo>
                <a:lnTo>
                  <a:pt x="12589396" y="0"/>
                </a:lnTo>
                <a:lnTo>
                  <a:pt x="12589396" y="1463517"/>
                </a:lnTo>
                <a:lnTo>
                  <a:pt x="0" y="14635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17"/>
          <p:cNvSpPr txBox="1"/>
          <p:nvPr/>
        </p:nvSpPr>
        <p:spPr>
          <a:xfrm>
            <a:off x="3504120" y="1596704"/>
            <a:ext cx="11279760" cy="33695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33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33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for listening</a:t>
            </a:r>
            <a:endParaRPr/>
          </a:p>
        </p:txBody>
      </p:sp>
      <p:sp>
        <p:nvSpPr>
          <p:cNvPr id="471" name="Google Shape;471;p17"/>
          <p:cNvSpPr txBox="1"/>
          <p:nvPr/>
        </p:nvSpPr>
        <p:spPr>
          <a:xfrm>
            <a:off x="3504120" y="6198217"/>
            <a:ext cx="11279760" cy="601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tma"/>
                <a:ea typeface="Atma"/>
                <a:cs typeface="Atma"/>
                <a:sym typeface="Atma"/>
              </a:rPr>
              <a:t>Don't hesitate to ask any questions!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Big Fluffy Clouds" id="103" name="Google Shape;103;p2"/>
          <p:cNvSpPr/>
          <p:nvPr/>
        </p:nvSpPr>
        <p:spPr>
          <a:xfrm>
            <a:off x="14020800" y="1257300"/>
            <a:ext cx="2817588" cy="1132158"/>
          </a:xfrm>
          <a:custGeom>
            <a:rect b="b" l="l" r="r" t="t"/>
            <a:pathLst>
              <a:path extrusionOk="0" h="1132158" w="2817588">
                <a:moveTo>
                  <a:pt x="0" y="0"/>
                </a:moveTo>
                <a:lnTo>
                  <a:pt x="2817588" y="0"/>
                </a:lnTo>
                <a:lnTo>
                  <a:pt x="2817588" y="1132158"/>
                </a:lnTo>
                <a:lnTo>
                  <a:pt x="0" y="11321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1647825" y="2057400"/>
            <a:ext cx="5201573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grpSp>
        <p:nvGrpSpPr>
          <p:cNvPr id="105" name="Google Shape;105;p2"/>
          <p:cNvGrpSpPr/>
          <p:nvPr/>
        </p:nvGrpSpPr>
        <p:grpSpPr>
          <a:xfrm>
            <a:off x="9397426" y="2781300"/>
            <a:ext cx="7297073" cy="540544"/>
            <a:chOff x="0" y="-9525"/>
            <a:chExt cx="9729430" cy="720725"/>
          </a:xfrm>
        </p:grpSpPr>
        <p:sp>
          <p:nvSpPr>
            <p:cNvPr id="106" name="Google Shape;106;p2"/>
            <p:cNvSpPr txBox="1"/>
            <p:nvPr/>
          </p:nvSpPr>
          <p:spPr>
            <a:xfrm>
              <a:off x="1397000" y="58208"/>
              <a:ext cx="8332430" cy="5984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934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50692D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Our Team &amp; Project</a:t>
              </a:r>
              <a:endParaRPr/>
            </a:p>
          </p:txBody>
        </p:sp>
        <p:sp>
          <p:nvSpPr>
            <p:cNvPr id="107" name="Google Shape;107;p2"/>
            <p:cNvSpPr txBox="1"/>
            <p:nvPr/>
          </p:nvSpPr>
          <p:spPr>
            <a:xfrm>
              <a:off x="0" y="-9525"/>
              <a:ext cx="890230" cy="7207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50692D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/>
            </a:p>
          </p:txBody>
        </p:sp>
      </p:grpSp>
      <p:grpSp>
        <p:nvGrpSpPr>
          <p:cNvPr id="108" name="Google Shape;108;p2"/>
          <p:cNvGrpSpPr/>
          <p:nvPr/>
        </p:nvGrpSpPr>
        <p:grpSpPr>
          <a:xfrm>
            <a:off x="9397426" y="3695700"/>
            <a:ext cx="7297073" cy="540544"/>
            <a:chOff x="0" y="-9525"/>
            <a:chExt cx="9729430" cy="720725"/>
          </a:xfrm>
        </p:grpSpPr>
        <p:sp>
          <p:nvSpPr>
            <p:cNvPr id="109" name="Google Shape;109;p2"/>
            <p:cNvSpPr txBox="1"/>
            <p:nvPr/>
          </p:nvSpPr>
          <p:spPr>
            <a:xfrm>
              <a:off x="1397000" y="58208"/>
              <a:ext cx="8332430" cy="5984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934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50692D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Reasoning &amp; Resources</a:t>
              </a:r>
              <a:endParaRPr/>
            </a:p>
          </p:txBody>
        </p:sp>
        <p:sp>
          <p:nvSpPr>
            <p:cNvPr id="110" name="Google Shape;110;p2"/>
            <p:cNvSpPr txBox="1"/>
            <p:nvPr/>
          </p:nvSpPr>
          <p:spPr>
            <a:xfrm>
              <a:off x="0" y="-9525"/>
              <a:ext cx="890230" cy="7207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50692D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/>
            </a:p>
          </p:txBody>
        </p:sp>
      </p:grpSp>
      <p:grpSp>
        <p:nvGrpSpPr>
          <p:cNvPr id="111" name="Google Shape;111;p2"/>
          <p:cNvGrpSpPr/>
          <p:nvPr/>
        </p:nvGrpSpPr>
        <p:grpSpPr>
          <a:xfrm>
            <a:off x="9397426" y="4610100"/>
            <a:ext cx="7297073" cy="540544"/>
            <a:chOff x="0" y="-9525"/>
            <a:chExt cx="9729430" cy="720725"/>
          </a:xfrm>
        </p:grpSpPr>
        <p:sp>
          <p:nvSpPr>
            <p:cNvPr id="112" name="Google Shape;112;p2"/>
            <p:cNvSpPr txBox="1"/>
            <p:nvPr/>
          </p:nvSpPr>
          <p:spPr>
            <a:xfrm>
              <a:off x="1397000" y="58208"/>
              <a:ext cx="8332430" cy="5984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934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50692D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Analysis Overview</a:t>
              </a:r>
              <a:endParaRPr/>
            </a:p>
          </p:txBody>
        </p:sp>
        <p:sp>
          <p:nvSpPr>
            <p:cNvPr id="113" name="Google Shape;113;p2"/>
            <p:cNvSpPr txBox="1"/>
            <p:nvPr/>
          </p:nvSpPr>
          <p:spPr>
            <a:xfrm>
              <a:off x="0" y="-9525"/>
              <a:ext cx="890230" cy="7207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50692D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/>
            </a:p>
          </p:txBody>
        </p:sp>
      </p:grpSp>
      <p:grpSp>
        <p:nvGrpSpPr>
          <p:cNvPr id="114" name="Google Shape;114;p2"/>
          <p:cNvGrpSpPr/>
          <p:nvPr/>
        </p:nvGrpSpPr>
        <p:grpSpPr>
          <a:xfrm>
            <a:off x="9397426" y="5524500"/>
            <a:ext cx="7297073" cy="540544"/>
            <a:chOff x="0" y="-9525"/>
            <a:chExt cx="9729430" cy="720725"/>
          </a:xfrm>
        </p:grpSpPr>
        <p:sp>
          <p:nvSpPr>
            <p:cNvPr id="115" name="Google Shape;115;p2"/>
            <p:cNvSpPr txBox="1"/>
            <p:nvPr/>
          </p:nvSpPr>
          <p:spPr>
            <a:xfrm>
              <a:off x="1397000" y="58208"/>
              <a:ext cx="8332430" cy="5984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934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50692D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Interactive Dashboard</a:t>
              </a:r>
              <a:endParaRPr/>
            </a:p>
          </p:txBody>
        </p:sp>
        <p:sp>
          <p:nvSpPr>
            <p:cNvPr id="116" name="Google Shape;116;p2"/>
            <p:cNvSpPr txBox="1"/>
            <p:nvPr/>
          </p:nvSpPr>
          <p:spPr>
            <a:xfrm>
              <a:off x="0" y="-9525"/>
              <a:ext cx="890230" cy="7207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50692D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9397426" y="7353300"/>
            <a:ext cx="7297073" cy="540544"/>
            <a:chOff x="0" y="-9525"/>
            <a:chExt cx="9729430" cy="720725"/>
          </a:xfrm>
        </p:grpSpPr>
        <p:sp>
          <p:nvSpPr>
            <p:cNvPr id="118" name="Google Shape;118;p2"/>
            <p:cNvSpPr txBox="1"/>
            <p:nvPr/>
          </p:nvSpPr>
          <p:spPr>
            <a:xfrm>
              <a:off x="1397000" y="58208"/>
              <a:ext cx="8332430" cy="5984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934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50692D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Recommendations</a:t>
              </a:r>
              <a:endParaRPr/>
            </a:p>
          </p:txBody>
        </p:sp>
        <p:sp>
          <p:nvSpPr>
            <p:cNvPr id="119" name="Google Shape;119;p2"/>
            <p:cNvSpPr txBox="1"/>
            <p:nvPr/>
          </p:nvSpPr>
          <p:spPr>
            <a:xfrm>
              <a:off x="0" y="-9525"/>
              <a:ext cx="890230" cy="7207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50692D"/>
                  </a:solidFill>
                  <a:latin typeface="Arial"/>
                  <a:ea typeface="Arial"/>
                  <a:cs typeface="Arial"/>
                  <a:sym typeface="Arial"/>
                </a:rPr>
                <a:t>06</a:t>
              </a:r>
              <a:endParaRPr/>
            </a:p>
          </p:txBody>
        </p:sp>
      </p:grpSp>
      <p:sp>
        <p:nvSpPr>
          <p:cNvPr id="120" name="Google Shape;120;p2"/>
          <p:cNvSpPr txBox="1"/>
          <p:nvPr/>
        </p:nvSpPr>
        <p:spPr>
          <a:xfrm>
            <a:off x="17736809" y="352790"/>
            <a:ext cx="165125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1</a:t>
            </a:r>
            <a:endParaRPr/>
          </a:p>
        </p:txBody>
      </p:sp>
      <p:grpSp>
        <p:nvGrpSpPr>
          <p:cNvPr id="121" name="Google Shape;121;p2"/>
          <p:cNvGrpSpPr/>
          <p:nvPr/>
        </p:nvGrpSpPr>
        <p:grpSpPr>
          <a:xfrm>
            <a:off x="9397426" y="6438900"/>
            <a:ext cx="7297073" cy="540544"/>
            <a:chOff x="0" y="-9525"/>
            <a:chExt cx="9729430" cy="720725"/>
          </a:xfrm>
        </p:grpSpPr>
        <p:sp>
          <p:nvSpPr>
            <p:cNvPr id="122" name="Google Shape;122;p2"/>
            <p:cNvSpPr txBox="1"/>
            <p:nvPr/>
          </p:nvSpPr>
          <p:spPr>
            <a:xfrm>
              <a:off x="1397000" y="58208"/>
              <a:ext cx="8332430" cy="5984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934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50692D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Findings &amp; Limitations</a:t>
              </a:r>
              <a:endParaRPr/>
            </a:p>
          </p:txBody>
        </p:sp>
        <p:sp>
          <p:nvSpPr>
            <p:cNvPr id="123" name="Google Shape;123;p2"/>
            <p:cNvSpPr txBox="1"/>
            <p:nvPr/>
          </p:nvSpPr>
          <p:spPr>
            <a:xfrm>
              <a:off x="0" y="-9525"/>
              <a:ext cx="890230" cy="7207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50692D"/>
                  </a:solidFill>
                  <a:latin typeface="Arial"/>
                  <a:ea typeface="Arial"/>
                  <a:cs typeface="Arial"/>
                  <a:sym typeface="Arial"/>
                </a:rPr>
                <a:t>05</a:t>
              </a:r>
              <a:endParaRPr/>
            </a:p>
          </p:txBody>
        </p:sp>
      </p:grpSp>
      <p:sp>
        <p:nvSpPr>
          <p:cNvPr id="124" name="Google Shape;12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"/>
          <p:cNvSpPr/>
          <p:nvPr/>
        </p:nvSpPr>
        <p:spPr>
          <a:xfrm>
            <a:off x="-409359" y="5125453"/>
            <a:ext cx="4628631" cy="5618976"/>
          </a:xfrm>
          <a:custGeom>
            <a:rect b="b" l="l" r="r" t="t"/>
            <a:pathLst>
              <a:path extrusionOk="0" h="5618976" w="4628631">
                <a:moveTo>
                  <a:pt x="0" y="0"/>
                </a:moveTo>
                <a:lnTo>
                  <a:pt x="4628631" y="0"/>
                </a:lnTo>
                <a:lnTo>
                  <a:pt x="4628631" y="5618975"/>
                </a:lnTo>
                <a:lnTo>
                  <a:pt x="0" y="56189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"/>
          <p:cNvSpPr/>
          <p:nvPr/>
        </p:nvSpPr>
        <p:spPr>
          <a:xfrm>
            <a:off x="-645114" y="4194286"/>
            <a:ext cx="2160948" cy="868308"/>
          </a:xfrm>
          <a:custGeom>
            <a:rect b="b" l="l" r="r" t="t"/>
            <a:pathLst>
              <a:path extrusionOk="0" h="868308" w="2160948">
                <a:moveTo>
                  <a:pt x="0" y="0"/>
                </a:moveTo>
                <a:lnTo>
                  <a:pt x="2160948" y="0"/>
                </a:lnTo>
                <a:lnTo>
                  <a:pt x="2160948" y="868308"/>
                </a:lnTo>
                <a:lnTo>
                  <a:pt x="0" y="8683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"/>
          <p:cNvSpPr/>
          <p:nvPr/>
        </p:nvSpPr>
        <p:spPr>
          <a:xfrm>
            <a:off x="1600200" y="3053529"/>
            <a:ext cx="1647963" cy="662181"/>
          </a:xfrm>
          <a:custGeom>
            <a:rect b="b" l="l" r="r" t="t"/>
            <a:pathLst>
              <a:path extrusionOk="0" h="662181" w="1647963">
                <a:moveTo>
                  <a:pt x="0" y="0"/>
                </a:moveTo>
                <a:lnTo>
                  <a:pt x="1647962" y="0"/>
                </a:lnTo>
                <a:lnTo>
                  <a:pt x="1647962" y="662181"/>
                </a:lnTo>
                <a:lnTo>
                  <a:pt x="0" y="6621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"/>
          <p:cNvSpPr/>
          <p:nvPr/>
        </p:nvSpPr>
        <p:spPr>
          <a:xfrm>
            <a:off x="7470846" y="3384619"/>
            <a:ext cx="2942320" cy="2942320"/>
          </a:xfrm>
          <a:custGeom>
            <a:rect b="b" l="l" r="r" t="t"/>
            <a:pathLst>
              <a:path extrusionOk="0" h="2942320" w="2942320">
                <a:moveTo>
                  <a:pt x="0" y="0"/>
                </a:moveTo>
                <a:lnTo>
                  <a:pt x="2942320" y="0"/>
                </a:lnTo>
                <a:lnTo>
                  <a:pt x="2942320" y="2942320"/>
                </a:lnTo>
                <a:lnTo>
                  <a:pt x="0" y="29423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3"/>
          <p:cNvSpPr/>
          <p:nvPr/>
        </p:nvSpPr>
        <p:spPr>
          <a:xfrm>
            <a:off x="3888263" y="3412887"/>
            <a:ext cx="2942483" cy="2942483"/>
          </a:xfrm>
          <a:custGeom>
            <a:rect b="b" l="l" r="r" t="t"/>
            <a:pathLst>
              <a:path extrusionOk="0" h="2942483" w="2942483">
                <a:moveTo>
                  <a:pt x="0" y="0"/>
                </a:moveTo>
                <a:lnTo>
                  <a:pt x="2942483" y="0"/>
                </a:lnTo>
                <a:lnTo>
                  <a:pt x="2942483" y="2942483"/>
                </a:lnTo>
                <a:lnTo>
                  <a:pt x="0" y="29424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3"/>
          <p:cNvSpPr/>
          <p:nvPr/>
        </p:nvSpPr>
        <p:spPr>
          <a:xfrm>
            <a:off x="11053266" y="3412887"/>
            <a:ext cx="2942483" cy="2942483"/>
          </a:xfrm>
          <a:custGeom>
            <a:rect b="b" l="l" r="r" t="t"/>
            <a:pathLst>
              <a:path extrusionOk="0" h="2942483" w="2942483">
                <a:moveTo>
                  <a:pt x="0" y="0"/>
                </a:moveTo>
                <a:lnTo>
                  <a:pt x="2942483" y="0"/>
                </a:lnTo>
                <a:lnTo>
                  <a:pt x="2942483" y="2942483"/>
                </a:lnTo>
                <a:lnTo>
                  <a:pt x="0" y="29424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3"/>
          <p:cNvSpPr/>
          <p:nvPr/>
        </p:nvSpPr>
        <p:spPr>
          <a:xfrm>
            <a:off x="14635686" y="3384456"/>
            <a:ext cx="2942483" cy="2942483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47923" l="0" r="0" t="-195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0" y="278705"/>
            <a:ext cx="11940698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820903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604" u="none" cap="none" strike="noStrike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MEET OUR TEAM</a:t>
            </a:r>
            <a:endParaRPr/>
          </a:p>
        </p:txBody>
      </p:sp>
      <p:sp>
        <p:nvSpPr>
          <p:cNvPr id="137" name="Google Shape;137;p3"/>
          <p:cNvSpPr txBox="1"/>
          <p:nvPr/>
        </p:nvSpPr>
        <p:spPr>
          <a:xfrm>
            <a:off x="7664090" y="6456289"/>
            <a:ext cx="2959819" cy="17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CHIOKE BELLAMY</a:t>
            </a:r>
            <a:endParaRPr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Advisor Liaison</a:t>
            </a:r>
            <a:endParaRPr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99">
              <a:solidFill>
                <a:srgbClr val="50692D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marR="0" rtl="0" algn="ctr">
              <a:lnSpc>
                <a:spcPct val="1749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Fav Food: </a:t>
            </a:r>
            <a:endParaRPr/>
          </a:p>
        </p:txBody>
      </p:sp>
      <p:sp>
        <p:nvSpPr>
          <p:cNvPr id="138" name="Google Shape;138;p3"/>
          <p:cNvSpPr txBox="1"/>
          <p:nvPr/>
        </p:nvSpPr>
        <p:spPr>
          <a:xfrm>
            <a:off x="3826909" y="6456289"/>
            <a:ext cx="3065190" cy="1757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GUANGXIN BAO</a:t>
            </a:r>
            <a:endParaRPr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Client Liaison</a:t>
            </a:r>
            <a:endParaRPr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99">
              <a:solidFill>
                <a:srgbClr val="50692D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marR="0" rtl="0" algn="ctr">
              <a:lnSpc>
                <a:spcPct val="1749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Fav Food: </a:t>
            </a:r>
            <a:endParaRPr/>
          </a:p>
        </p:txBody>
      </p:sp>
      <p:sp>
        <p:nvSpPr>
          <p:cNvPr id="139" name="Google Shape;139;p3"/>
          <p:cNvSpPr txBox="1"/>
          <p:nvPr/>
        </p:nvSpPr>
        <p:spPr>
          <a:xfrm>
            <a:off x="14461091" y="6456289"/>
            <a:ext cx="3285827" cy="2193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KAITLYN VICKERS</a:t>
            </a:r>
            <a:endParaRPr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Team Lead</a:t>
            </a:r>
            <a:endParaRPr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99">
              <a:solidFill>
                <a:srgbClr val="50692D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marR="0" rtl="0" algn="ctr">
              <a:lnSpc>
                <a:spcPct val="1749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Fav Food: Chocolate covered Pretzel</a:t>
            </a:r>
            <a:endParaRPr/>
          </a:p>
        </p:txBody>
      </p:sp>
      <p:sp>
        <p:nvSpPr>
          <p:cNvPr id="140" name="Google Shape;140;p3"/>
          <p:cNvSpPr txBox="1"/>
          <p:nvPr/>
        </p:nvSpPr>
        <p:spPr>
          <a:xfrm>
            <a:off x="10881593" y="6456289"/>
            <a:ext cx="3285827" cy="1769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MANLING SHI</a:t>
            </a:r>
            <a:endParaRPr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Research Lead</a:t>
            </a:r>
            <a:endParaRPr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99">
              <a:solidFill>
                <a:srgbClr val="50692D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marR="0" rtl="0" algn="ctr">
              <a:lnSpc>
                <a:spcPct val="1749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Fav Food: Takoyaki</a:t>
            </a:r>
            <a:endParaRPr/>
          </a:p>
        </p:txBody>
      </p:sp>
      <p:sp>
        <p:nvSpPr>
          <p:cNvPr id="141" name="Google Shape;141;p3"/>
          <p:cNvSpPr txBox="1"/>
          <p:nvPr/>
        </p:nvSpPr>
        <p:spPr>
          <a:xfrm>
            <a:off x="17715302" y="476833"/>
            <a:ext cx="180380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2</a:t>
            </a:r>
            <a:endParaRPr/>
          </a:p>
        </p:txBody>
      </p:sp>
      <p:sp>
        <p:nvSpPr>
          <p:cNvPr id="142" name="Google Shape;142;p3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4" name="Google Shape;144;p3"/>
          <p:cNvSpPr txBox="1"/>
          <p:nvPr/>
        </p:nvSpPr>
        <p:spPr>
          <a:xfrm>
            <a:off x="0" y="9506084"/>
            <a:ext cx="3078479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3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3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3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3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3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/>
          <p:nvPr/>
        </p:nvSpPr>
        <p:spPr>
          <a:xfrm>
            <a:off x="11582400" y="3893753"/>
            <a:ext cx="6851949" cy="5671321"/>
          </a:xfrm>
          <a:custGeom>
            <a:rect b="b" l="l" r="r" t="t"/>
            <a:pathLst>
              <a:path extrusionOk="0" h="5970671" w="7115049">
                <a:moveTo>
                  <a:pt x="0" y="0"/>
                </a:moveTo>
                <a:lnTo>
                  <a:pt x="7115049" y="0"/>
                </a:lnTo>
                <a:lnTo>
                  <a:pt x="7115049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4"/>
          <p:cNvSpPr/>
          <p:nvPr/>
        </p:nvSpPr>
        <p:spPr>
          <a:xfrm>
            <a:off x="1528136" y="2080202"/>
            <a:ext cx="454635" cy="430755"/>
          </a:xfrm>
          <a:custGeom>
            <a:rect b="b" l="l" r="r" t="t"/>
            <a:pathLst>
              <a:path extrusionOk="0" h="430755" w="454635">
                <a:moveTo>
                  <a:pt x="0" y="0"/>
                </a:moveTo>
                <a:lnTo>
                  <a:pt x="454635" y="0"/>
                </a:lnTo>
                <a:lnTo>
                  <a:pt x="454635" y="430755"/>
                </a:lnTo>
                <a:lnTo>
                  <a:pt x="0" y="430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4"/>
          <p:cNvSpPr txBox="1"/>
          <p:nvPr/>
        </p:nvSpPr>
        <p:spPr>
          <a:xfrm>
            <a:off x="3981924" y="222253"/>
            <a:ext cx="10324151" cy="1450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 The Sierra Club</a:t>
            </a:r>
            <a:endParaRPr/>
          </a:p>
        </p:txBody>
      </p:sp>
      <p:sp>
        <p:nvSpPr>
          <p:cNvPr id="157" name="Google Shape;157;p4"/>
          <p:cNvSpPr txBox="1"/>
          <p:nvPr/>
        </p:nvSpPr>
        <p:spPr>
          <a:xfrm>
            <a:off x="2141271" y="1975427"/>
            <a:ext cx="14005459" cy="19183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American environmental non-profit organization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of the world's earliest environmental preservation groups, known for advocating sustainable energy and climate justice</a:t>
            </a:r>
            <a:endParaRPr/>
          </a:p>
        </p:txBody>
      </p:sp>
      <p:sp>
        <p:nvSpPr>
          <p:cNvPr id="158" name="Google Shape;158;p4"/>
          <p:cNvSpPr txBox="1"/>
          <p:nvPr/>
        </p:nvSpPr>
        <p:spPr>
          <a:xfrm>
            <a:off x="1251601" y="4256400"/>
            <a:ext cx="8683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Environmental Justice</a:t>
            </a:r>
            <a:endParaRPr/>
          </a:p>
        </p:txBody>
      </p:sp>
      <p:sp>
        <p:nvSpPr>
          <p:cNvPr id="159" name="Google Shape;159;p4"/>
          <p:cNvSpPr txBox="1"/>
          <p:nvPr/>
        </p:nvSpPr>
        <p:spPr>
          <a:xfrm>
            <a:off x="1251597" y="5185150"/>
            <a:ext cx="9612600" cy="4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Historically, certain communities (low income, racially diverse communities) suffer greater pollution, and the quest for environmental justice is to ensure that everyone, regardless of socioeconomic status has equal access to a healthy environment.</a:t>
            </a:r>
            <a:endParaRPr/>
          </a:p>
        </p:txBody>
      </p:sp>
      <p:sp>
        <p:nvSpPr>
          <p:cNvPr id="160" name="Google Shape;160;p4"/>
          <p:cNvSpPr/>
          <p:nvPr/>
        </p:nvSpPr>
        <p:spPr>
          <a:xfrm>
            <a:off x="1528136" y="2771600"/>
            <a:ext cx="454635" cy="430755"/>
          </a:xfrm>
          <a:custGeom>
            <a:rect b="b" l="l" r="r" t="t"/>
            <a:pathLst>
              <a:path extrusionOk="0" h="430755" w="454635">
                <a:moveTo>
                  <a:pt x="0" y="0"/>
                </a:moveTo>
                <a:lnTo>
                  <a:pt x="454635" y="0"/>
                </a:lnTo>
                <a:lnTo>
                  <a:pt x="454635" y="430755"/>
                </a:lnTo>
                <a:lnTo>
                  <a:pt x="0" y="430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4"/>
          <p:cNvSpPr txBox="1"/>
          <p:nvPr/>
        </p:nvSpPr>
        <p:spPr>
          <a:xfrm>
            <a:off x="17718315" y="476833"/>
            <a:ext cx="174352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3</a:t>
            </a:r>
            <a:endParaRPr/>
          </a:p>
        </p:txBody>
      </p:sp>
      <p:sp>
        <p:nvSpPr>
          <p:cNvPr id="162" name="Google Shape;162;p4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" name="Google Shape;164;p4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4"/>
          <p:cNvSpPr txBox="1"/>
          <p:nvPr/>
        </p:nvSpPr>
        <p:spPr>
          <a:xfrm>
            <a:off x="0" y="9506084"/>
            <a:ext cx="3078479" cy="1107996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4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4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4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4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4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"/>
          <p:cNvSpPr/>
          <p:nvPr/>
        </p:nvSpPr>
        <p:spPr>
          <a:xfrm flipH="1">
            <a:off x="-2684955" y="5762065"/>
            <a:ext cx="13945759" cy="5147253"/>
          </a:xfrm>
          <a:custGeom>
            <a:rect b="b" l="l" r="r" t="t"/>
            <a:pathLst>
              <a:path extrusionOk="0" h="5147253" w="13945759">
                <a:moveTo>
                  <a:pt x="13945759" y="0"/>
                </a:moveTo>
                <a:lnTo>
                  <a:pt x="0" y="0"/>
                </a:lnTo>
                <a:lnTo>
                  <a:pt x="0" y="5147253"/>
                </a:lnTo>
                <a:lnTo>
                  <a:pt x="13945759" y="5147253"/>
                </a:lnTo>
                <a:lnTo>
                  <a:pt x="13945759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301561" y="3617534"/>
            <a:ext cx="4155758" cy="5640766"/>
            <a:chOff x="0" y="-85725"/>
            <a:chExt cx="1094520" cy="1485634"/>
          </a:xfrm>
        </p:grpSpPr>
        <p:sp>
          <p:nvSpPr>
            <p:cNvPr id="177" name="Google Shape;177;p5"/>
            <p:cNvSpPr/>
            <p:nvPr/>
          </p:nvSpPr>
          <p:spPr>
            <a:xfrm>
              <a:off x="0" y="0"/>
              <a:ext cx="1094520" cy="1399909"/>
            </a:xfrm>
            <a:custGeom>
              <a:rect b="b" l="l" r="r" t="t"/>
              <a:pathLst>
                <a:path extrusionOk="0" h="1399909" w="1094520">
                  <a:moveTo>
                    <a:pt x="95010" y="0"/>
                  </a:moveTo>
                  <a:lnTo>
                    <a:pt x="999510" y="0"/>
                  </a:lnTo>
                  <a:cubicBezTo>
                    <a:pt x="1024708" y="0"/>
                    <a:pt x="1048874" y="10010"/>
                    <a:pt x="1066692" y="27828"/>
                  </a:cubicBezTo>
                  <a:cubicBezTo>
                    <a:pt x="1084510" y="45646"/>
                    <a:pt x="1094520" y="69812"/>
                    <a:pt x="1094520" y="95010"/>
                  </a:cubicBezTo>
                  <a:lnTo>
                    <a:pt x="1094520" y="1304899"/>
                  </a:lnTo>
                  <a:cubicBezTo>
                    <a:pt x="1094520" y="1330097"/>
                    <a:pt x="1084510" y="1354263"/>
                    <a:pt x="1066692" y="1372081"/>
                  </a:cubicBezTo>
                  <a:cubicBezTo>
                    <a:pt x="1048874" y="1389899"/>
                    <a:pt x="1024708" y="1399909"/>
                    <a:pt x="999510" y="1399909"/>
                  </a:cubicBezTo>
                  <a:lnTo>
                    <a:pt x="95010" y="1399909"/>
                  </a:lnTo>
                  <a:cubicBezTo>
                    <a:pt x="69812" y="1399909"/>
                    <a:pt x="45646" y="1389899"/>
                    <a:pt x="27828" y="1372081"/>
                  </a:cubicBezTo>
                  <a:cubicBezTo>
                    <a:pt x="10010" y="1354263"/>
                    <a:pt x="0" y="1330097"/>
                    <a:pt x="0" y="1304899"/>
                  </a:cubicBezTo>
                  <a:lnTo>
                    <a:pt x="0" y="95010"/>
                  </a:lnTo>
                  <a:cubicBezTo>
                    <a:pt x="0" y="69812"/>
                    <a:pt x="10010" y="45646"/>
                    <a:pt x="27828" y="27828"/>
                  </a:cubicBezTo>
                  <a:cubicBezTo>
                    <a:pt x="45646" y="10010"/>
                    <a:pt x="69812" y="0"/>
                    <a:pt x="95010" y="0"/>
                  </a:cubicBezTo>
                  <a:close/>
                </a:path>
              </a:pathLst>
            </a:custGeom>
            <a:solidFill>
              <a:srgbClr val="50692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5"/>
            <p:cNvSpPr txBox="1"/>
            <p:nvPr/>
          </p:nvSpPr>
          <p:spPr>
            <a:xfrm>
              <a:off x="0" y="-85725"/>
              <a:ext cx="1094519" cy="14856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FFFFFF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1 in every 9 deaths</a:t>
              </a:r>
              <a:endParaRPr/>
            </a:p>
          </p:txBody>
        </p:sp>
      </p:grpSp>
      <p:sp>
        <p:nvSpPr>
          <p:cNvPr id="179" name="Google Shape;179;p5"/>
          <p:cNvSpPr txBox="1"/>
          <p:nvPr/>
        </p:nvSpPr>
        <p:spPr>
          <a:xfrm>
            <a:off x="2159064" y="714709"/>
            <a:ext cx="14430997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4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WHY AIR QUALITY MATTERS?</a:t>
            </a:r>
            <a:endParaRPr/>
          </a:p>
        </p:txBody>
      </p:sp>
      <p:sp>
        <p:nvSpPr>
          <p:cNvPr id="180" name="Google Shape;180;p5"/>
          <p:cNvSpPr txBox="1"/>
          <p:nvPr/>
        </p:nvSpPr>
        <p:spPr>
          <a:xfrm>
            <a:off x="573064" y="2771445"/>
            <a:ext cx="11161773" cy="504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 u="sng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According to the 2023 World Air Quality Report:</a:t>
            </a:r>
            <a:endParaRPr sz="2999" u="sng">
              <a:solidFill>
                <a:srgbClr val="50692D"/>
              </a:solidFill>
              <a:latin typeface="Lexend Deca"/>
              <a:ea typeface="Lexend Deca"/>
              <a:cs typeface="Lexend Deca"/>
              <a:sym typeface="Lexend Deca"/>
              <a:hlinkClick r:id="rId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181" name="Google Shape;181;p5"/>
          <p:cNvSpPr txBox="1"/>
          <p:nvPr/>
        </p:nvSpPr>
        <p:spPr>
          <a:xfrm>
            <a:off x="573060" y="3232128"/>
            <a:ext cx="9727406" cy="682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2023 World Air Quality Report. (n.d.). https://www.iqair.com/dl/2023_World_Air_Quality_Report.pdf.</a:t>
            </a:r>
            <a:endParaRPr/>
          </a:p>
          <a:p>
            <a:pPr indent="0" lvl="0" marL="0" marR="0" rtl="0" algn="ctr">
              <a:lnSpc>
                <a:spcPct val="2332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0692D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711228" y="494393"/>
            <a:ext cx="203225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4</a:t>
            </a:r>
            <a:endParaRPr/>
          </a:p>
        </p:txBody>
      </p:sp>
      <p:grpSp>
        <p:nvGrpSpPr>
          <p:cNvPr id="183" name="Google Shape;183;p5"/>
          <p:cNvGrpSpPr/>
          <p:nvPr/>
        </p:nvGrpSpPr>
        <p:grpSpPr>
          <a:xfrm>
            <a:off x="4838062" y="3617534"/>
            <a:ext cx="4155758" cy="5640766"/>
            <a:chOff x="0" y="-85725"/>
            <a:chExt cx="1094520" cy="1485634"/>
          </a:xfrm>
        </p:grpSpPr>
        <p:sp>
          <p:nvSpPr>
            <p:cNvPr id="184" name="Google Shape;184;p5"/>
            <p:cNvSpPr/>
            <p:nvPr/>
          </p:nvSpPr>
          <p:spPr>
            <a:xfrm>
              <a:off x="0" y="0"/>
              <a:ext cx="1094520" cy="1399909"/>
            </a:xfrm>
            <a:custGeom>
              <a:rect b="b" l="l" r="r" t="t"/>
              <a:pathLst>
                <a:path extrusionOk="0" h="1399909" w="1094520">
                  <a:moveTo>
                    <a:pt x="95010" y="0"/>
                  </a:moveTo>
                  <a:lnTo>
                    <a:pt x="999510" y="0"/>
                  </a:lnTo>
                  <a:cubicBezTo>
                    <a:pt x="1024708" y="0"/>
                    <a:pt x="1048874" y="10010"/>
                    <a:pt x="1066692" y="27828"/>
                  </a:cubicBezTo>
                  <a:cubicBezTo>
                    <a:pt x="1084510" y="45646"/>
                    <a:pt x="1094520" y="69812"/>
                    <a:pt x="1094520" y="95010"/>
                  </a:cubicBezTo>
                  <a:lnTo>
                    <a:pt x="1094520" y="1304899"/>
                  </a:lnTo>
                  <a:cubicBezTo>
                    <a:pt x="1094520" y="1330097"/>
                    <a:pt x="1084510" y="1354263"/>
                    <a:pt x="1066692" y="1372081"/>
                  </a:cubicBezTo>
                  <a:cubicBezTo>
                    <a:pt x="1048874" y="1389899"/>
                    <a:pt x="1024708" y="1399909"/>
                    <a:pt x="999510" y="1399909"/>
                  </a:cubicBezTo>
                  <a:lnTo>
                    <a:pt x="95010" y="1399909"/>
                  </a:lnTo>
                  <a:cubicBezTo>
                    <a:pt x="69812" y="1399909"/>
                    <a:pt x="45646" y="1389899"/>
                    <a:pt x="27828" y="1372081"/>
                  </a:cubicBezTo>
                  <a:cubicBezTo>
                    <a:pt x="10010" y="1354263"/>
                    <a:pt x="0" y="1330097"/>
                    <a:pt x="0" y="1304899"/>
                  </a:cubicBezTo>
                  <a:lnTo>
                    <a:pt x="0" y="95010"/>
                  </a:lnTo>
                  <a:cubicBezTo>
                    <a:pt x="0" y="69812"/>
                    <a:pt x="10010" y="45646"/>
                    <a:pt x="27828" y="27828"/>
                  </a:cubicBezTo>
                  <a:cubicBezTo>
                    <a:pt x="45646" y="10010"/>
                    <a:pt x="69812" y="0"/>
                    <a:pt x="95010" y="0"/>
                  </a:cubicBezTo>
                  <a:close/>
                </a:path>
              </a:pathLst>
            </a:custGeom>
            <a:solidFill>
              <a:srgbClr val="50692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5"/>
            <p:cNvSpPr txBox="1"/>
            <p:nvPr/>
          </p:nvSpPr>
          <p:spPr>
            <a:xfrm>
              <a:off x="0" y="-85725"/>
              <a:ext cx="1094519" cy="14856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FFFFFF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7 million premature deaths / year</a:t>
              </a:r>
              <a:endParaRPr/>
            </a:p>
          </p:txBody>
        </p:sp>
      </p:grpSp>
      <p:grpSp>
        <p:nvGrpSpPr>
          <p:cNvPr id="186" name="Google Shape;186;p5"/>
          <p:cNvGrpSpPr/>
          <p:nvPr/>
        </p:nvGrpSpPr>
        <p:grpSpPr>
          <a:xfrm>
            <a:off x="9374563" y="3653699"/>
            <a:ext cx="4155758" cy="5604601"/>
            <a:chOff x="0" y="-76200"/>
            <a:chExt cx="1094520" cy="1476109"/>
          </a:xfrm>
        </p:grpSpPr>
        <p:sp>
          <p:nvSpPr>
            <p:cNvPr id="187" name="Google Shape;187;p5"/>
            <p:cNvSpPr/>
            <p:nvPr/>
          </p:nvSpPr>
          <p:spPr>
            <a:xfrm>
              <a:off x="0" y="0"/>
              <a:ext cx="1094520" cy="1399909"/>
            </a:xfrm>
            <a:custGeom>
              <a:rect b="b" l="l" r="r" t="t"/>
              <a:pathLst>
                <a:path extrusionOk="0" h="1399909" w="1094520">
                  <a:moveTo>
                    <a:pt x="95010" y="0"/>
                  </a:moveTo>
                  <a:lnTo>
                    <a:pt x="999510" y="0"/>
                  </a:lnTo>
                  <a:cubicBezTo>
                    <a:pt x="1024708" y="0"/>
                    <a:pt x="1048874" y="10010"/>
                    <a:pt x="1066692" y="27828"/>
                  </a:cubicBezTo>
                  <a:cubicBezTo>
                    <a:pt x="1084510" y="45646"/>
                    <a:pt x="1094520" y="69812"/>
                    <a:pt x="1094520" y="95010"/>
                  </a:cubicBezTo>
                  <a:lnTo>
                    <a:pt x="1094520" y="1304899"/>
                  </a:lnTo>
                  <a:cubicBezTo>
                    <a:pt x="1094520" y="1330097"/>
                    <a:pt x="1084510" y="1354263"/>
                    <a:pt x="1066692" y="1372081"/>
                  </a:cubicBezTo>
                  <a:cubicBezTo>
                    <a:pt x="1048874" y="1389899"/>
                    <a:pt x="1024708" y="1399909"/>
                    <a:pt x="999510" y="1399909"/>
                  </a:cubicBezTo>
                  <a:lnTo>
                    <a:pt x="95010" y="1399909"/>
                  </a:lnTo>
                  <a:cubicBezTo>
                    <a:pt x="69812" y="1399909"/>
                    <a:pt x="45646" y="1389899"/>
                    <a:pt x="27828" y="1372081"/>
                  </a:cubicBezTo>
                  <a:cubicBezTo>
                    <a:pt x="10010" y="1354263"/>
                    <a:pt x="0" y="1330097"/>
                    <a:pt x="0" y="1304899"/>
                  </a:cubicBezTo>
                  <a:lnTo>
                    <a:pt x="0" y="95010"/>
                  </a:lnTo>
                  <a:cubicBezTo>
                    <a:pt x="0" y="69812"/>
                    <a:pt x="10010" y="45646"/>
                    <a:pt x="27828" y="27828"/>
                  </a:cubicBezTo>
                  <a:cubicBezTo>
                    <a:pt x="45646" y="10010"/>
                    <a:pt x="69812" y="0"/>
                    <a:pt x="95010" y="0"/>
                  </a:cubicBezTo>
                  <a:close/>
                </a:path>
              </a:pathLst>
            </a:custGeom>
            <a:solidFill>
              <a:srgbClr val="50692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5"/>
            <p:cNvSpPr txBox="1"/>
            <p:nvPr/>
          </p:nvSpPr>
          <p:spPr>
            <a:xfrm>
              <a:off x="0" y="-76200"/>
              <a:ext cx="1094519" cy="14761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999">
                  <a:solidFill>
                    <a:srgbClr val="FFFFFF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Can cause and worsen health issues (Asthma, Cancer, Diabetes, et al.)</a:t>
              </a:r>
              <a:endParaRPr/>
            </a:p>
          </p:txBody>
        </p:sp>
      </p:grpSp>
      <p:grpSp>
        <p:nvGrpSpPr>
          <p:cNvPr id="189" name="Google Shape;189;p5"/>
          <p:cNvGrpSpPr/>
          <p:nvPr/>
        </p:nvGrpSpPr>
        <p:grpSpPr>
          <a:xfrm>
            <a:off x="14007703" y="3617534"/>
            <a:ext cx="4155758" cy="5640766"/>
            <a:chOff x="0" y="-85725"/>
            <a:chExt cx="1094520" cy="1485634"/>
          </a:xfrm>
        </p:grpSpPr>
        <p:sp>
          <p:nvSpPr>
            <p:cNvPr id="190" name="Google Shape;190;p5"/>
            <p:cNvSpPr/>
            <p:nvPr/>
          </p:nvSpPr>
          <p:spPr>
            <a:xfrm>
              <a:off x="0" y="0"/>
              <a:ext cx="1094520" cy="1399909"/>
            </a:xfrm>
            <a:custGeom>
              <a:rect b="b" l="l" r="r" t="t"/>
              <a:pathLst>
                <a:path extrusionOk="0" h="1399909" w="1094520">
                  <a:moveTo>
                    <a:pt x="95010" y="0"/>
                  </a:moveTo>
                  <a:lnTo>
                    <a:pt x="999510" y="0"/>
                  </a:lnTo>
                  <a:cubicBezTo>
                    <a:pt x="1024708" y="0"/>
                    <a:pt x="1048874" y="10010"/>
                    <a:pt x="1066692" y="27828"/>
                  </a:cubicBezTo>
                  <a:cubicBezTo>
                    <a:pt x="1084510" y="45646"/>
                    <a:pt x="1094520" y="69812"/>
                    <a:pt x="1094520" y="95010"/>
                  </a:cubicBezTo>
                  <a:lnTo>
                    <a:pt x="1094520" y="1304899"/>
                  </a:lnTo>
                  <a:cubicBezTo>
                    <a:pt x="1094520" y="1330097"/>
                    <a:pt x="1084510" y="1354263"/>
                    <a:pt x="1066692" y="1372081"/>
                  </a:cubicBezTo>
                  <a:cubicBezTo>
                    <a:pt x="1048874" y="1389899"/>
                    <a:pt x="1024708" y="1399909"/>
                    <a:pt x="999510" y="1399909"/>
                  </a:cubicBezTo>
                  <a:lnTo>
                    <a:pt x="95010" y="1399909"/>
                  </a:lnTo>
                  <a:cubicBezTo>
                    <a:pt x="69812" y="1399909"/>
                    <a:pt x="45646" y="1389899"/>
                    <a:pt x="27828" y="1372081"/>
                  </a:cubicBezTo>
                  <a:cubicBezTo>
                    <a:pt x="10010" y="1354263"/>
                    <a:pt x="0" y="1330097"/>
                    <a:pt x="0" y="1304899"/>
                  </a:cubicBezTo>
                  <a:lnTo>
                    <a:pt x="0" y="95010"/>
                  </a:lnTo>
                  <a:cubicBezTo>
                    <a:pt x="0" y="69812"/>
                    <a:pt x="10010" y="45646"/>
                    <a:pt x="27828" y="27828"/>
                  </a:cubicBezTo>
                  <a:cubicBezTo>
                    <a:pt x="45646" y="10010"/>
                    <a:pt x="69812" y="0"/>
                    <a:pt x="95010" y="0"/>
                  </a:cubicBezTo>
                  <a:close/>
                </a:path>
              </a:pathLst>
            </a:custGeom>
            <a:solidFill>
              <a:srgbClr val="50692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5"/>
            <p:cNvSpPr txBox="1"/>
            <p:nvPr/>
          </p:nvSpPr>
          <p:spPr>
            <a:xfrm>
              <a:off x="0" y="-85725"/>
              <a:ext cx="1094519" cy="14856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FFFFFF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Cognitive Development in Children </a:t>
              </a:r>
              <a:endParaRPr/>
            </a:p>
          </p:txBody>
        </p:sp>
      </p:grpSp>
      <p:sp>
        <p:nvSpPr>
          <p:cNvPr id="192" name="Google Shape;192;p5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4" name="Google Shape;194;p5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5"/>
          <p:cNvSpPr txBox="1"/>
          <p:nvPr/>
        </p:nvSpPr>
        <p:spPr>
          <a:xfrm>
            <a:off x="0" y="9506084"/>
            <a:ext cx="3078479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5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5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5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5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5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8DDA8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"/>
          <p:cNvSpPr/>
          <p:nvPr/>
        </p:nvSpPr>
        <p:spPr>
          <a:xfrm flipH="1" rot="213728">
            <a:off x="14447599" y="4244784"/>
            <a:ext cx="3667639" cy="5675264"/>
          </a:xfrm>
          <a:custGeom>
            <a:rect b="b" l="l" r="r" t="t"/>
            <a:pathLst>
              <a:path extrusionOk="0" h="5675264" w="3667639">
                <a:moveTo>
                  <a:pt x="3667639" y="0"/>
                </a:moveTo>
                <a:lnTo>
                  <a:pt x="0" y="0"/>
                </a:lnTo>
                <a:lnTo>
                  <a:pt x="0" y="5675264"/>
                </a:lnTo>
                <a:lnTo>
                  <a:pt x="3667639" y="5675264"/>
                </a:lnTo>
                <a:lnTo>
                  <a:pt x="3667639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6"/>
          <p:cNvSpPr/>
          <p:nvPr/>
        </p:nvSpPr>
        <p:spPr>
          <a:xfrm rot="5400000">
            <a:off x="2946634" y="386305"/>
            <a:ext cx="8108922" cy="13920896"/>
          </a:xfrm>
          <a:custGeom>
            <a:rect b="b" l="l" r="r" t="t"/>
            <a:pathLst>
              <a:path extrusionOk="0" h="13920896" w="8108922">
                <a:moveTo>
                  <a:pt x="0" y="0"/>
                </a:moveTo>
                <a:lnTo>
                  <a:pt x="8108922" y="0"/>
                </a:lnTo>
                <a:lnTo>
                  <a:pt x="8108922" y="13920896"/>
                </a:lnTo>
                <a:lnTo>
                  <a:pt x="0" y="139208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6"/>
          <p:cNvSpPr/>
          <p:nvPr/>
        </p:nvSpPr>
        <p:spPr>
          <a:xfrm rot="315190">
            <a:off x="15236236" y="5580759"/>
            <a:ext cx="2041107" cy="2041107"/>
          </a:xfrm>
          <a:custGeom>
            <a:rect b="b" l="l" r="r" t="t"/>
            <a:pathLst>
              <a:path extrusionOk="0" h="2041107" w="2041107">
                <a:moveTo>
                  <a:pt x="0" y="0"/>
                </a:moveTo>
                <a:lnTo>
                  <a:pt x="2041107" y="0"/>
                </a:lnTo>
                <a:lnTo>
                  <a:pt x="2041107" y="2041107"/>
                </a:lnTo>
                <a:lnTo>
                  <a:pt x="0" y="20411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5CF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6"/>
          <p:cNvSpPr/>
          <p:nvPr/>
        </p:nvSpPr>
        <p:spPr>
          <a:xfrm>
            <a:off x="16281418" y="1326986"/>
            <a:ext cx="555952" cy="555952"/>
          </a:xfrm>
          <a:custGeom>
            <a:rect b="b" l="l" r="r" t="t"/>
            <a:pathLst>
              <a:path extrusionOk="0" h="555952" w="555952">
                <a:moveTo>
                  <a:pt x="0" y="0"/>
                </a:moveTo>
                <a:lnTo>
                  <a:pt x="555953" y="0"/>
                </a:lnTo>
                <a:lnTo>
                  <a:pt x="555953" y="555953"/>
                </a:lnTo>
                <a:lnTo>
                  <a:pt x="0" y="5559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6"/>
          <p:cNvSpPr/>
          <p:nvPr/>
        </p:nvSpPr>
        <p:spPr>
          <a:xfrm>
            <a:off x="12649200" y="3993318"/>
            <a:ext cx="553633" cy="553633"/>
          </a:xfrm>
          <a:custGeom>
            <a:rect b="b" l="l" r="r" t="t"/>
            <a:pathLst>
              <a:path extrusionOk="0" h="553633" w="553633">
                <a:moveTo>
                  <a:pt x="0" y="0"/>
                </a:moveTo>
                <a:lnTo>
                  <a:pt x="553633" y="0"/>
                </a:lnTo>
                <a:lnTo>
                  <a:pt x="553633" y="553633"/>
                </a:lnTo>
                <a:lnTo>
                  <a:pt x="0" y="5536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6"/>
          <p:cNvSpPr txBox="1"/>
          <p:nvPr/>
        </p:nvSpPr>
        <p:spPr>
          <a:xfrm>
            <a:off x="282478" y="4929921"/>
            <a:ext cx="13375603" cy="42748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1470" lvl="1" marL="58294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Char char="•"/>
            </a:pPr>
            <a:r>
              <a:rPr b="1" i="0" lang="en-US" sz="2700" u="none" cap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How do we efficiently acquire air quality data?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-291470" lvl="1" marL="58294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Char char="•"/>
            </a:pPr>
            <a:r>
              <a:rPr b="1" i="0" lang="en-US" sz="2700" u="none" cap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How do we best visually show air quality differences from EJ to Non-EJ?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-291470" lvl="1" marL="58294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Char char="•"/>
            </a:pPr>
            <a:r>
              <a:rPr b="1" i="0" lang="en-US" sz="2700" u="none" cap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How do we best test for significance in air quality differences?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indent="-291470" lvl="1" marL="58294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Char char="•"/>
            </a:pPr>
            <a:r>
              <a:rPr b="1" i="0" lang="en-US" sz="2700" u="none" cap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What further relationships will cause the difference in air quality within the two areas?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211" name="Google Shape;211;p6"/>
          <p:cNvSpPr txBox="1"/>
          <p:nvPr/>
        </p:nvSpPr>
        <p:spPr>
          <a:xfrm>
            <a:off x="282478" y="589072"/>
            <a:ext cx="8165094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4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 KEY QUESTIONS</a:t>
            </a:r>
            <a:endParaRPr/>
          </a:p>
        </p:txBody>
      </p:sp>
      <p:sp>
        <p:nvSpPr>
          <p:cNvPr id="212" name="Google Shape;212;p6"/>
          <p:cNvSpPr txBox="1"/>
          <p:nvPr/>
        </p:nvSpPr>
        <p:spPr>
          <a:xfrm>
            <a:off x="464792" y="2035402"/>
            <a:ext cx="17353499" cy="972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4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ARE THERE KEY DIFFERENCES IN AIR QUALITY (PM2.5) BETWEEN EJ COMMUNITIES AND NON-EJ COMMUNITIES?</a:t>
            </a:r>
            <a:endParaRPr/>
          </a:p>
        </p:txBody>
      </p:sp>
      <p:sp>
        <p:nvSpPr>
          <p:cNvPr id="213" name="Google Shape;213;p6"/>
          <p:cNvSpPr txBox="1"/>
          <p:nvPr/>
        </p:nvSpPr>
        <p:spPr>
          <a:xfrm>
            <a:off x="534466" y="4156136"/>
            <a:ext cx="8624281" cy="4724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FURTHER  QUESTIONS</a:t>
            </a:r>
            <a:endParaRPr/>
          </a:p>
        </p:txBody>
      </p:sp>
      <p:sp>
        <p:nvSpPr>
          <p:cNvPr id="214" name="Google Shape;214;p6"/>
          <p:cNvSpPr txBox="1"/>
          <p:nvPr/>
        </p:nvSpPr>
        <p:spPr>
          <a:xfrm>
            <a:off x="17727397" y="404813"/>
            <a:ext cx="186705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5</a:t>
            </a:r>
            <a:endParaRPr/>
          </a:p>
        </p:txBody>
      </p:sp>
      <p:sp>
        <p:nvSpPr>
          <p:cNvPr id="215" name="Google Shape;215;p6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6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6"/>
          <p:cNvSpPr txBox="1"/>
          <p:nvPr/>
        </p:nvSpPr>
        <p:spPr>
          <a:xfrm>
            <a:off x="0" y="9506084"/>
            <a:ext cx="3078479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6"/>
          <p:cNvSpPr txBox="1"/>
          <p:nvPr/>
        </p:nvSpPr>
        <p:spPr>
          <a:xfrm>
            <a:off x="3124199" y="9502170"/>
            <a:ext cx="297179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6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6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6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6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"/>
          <p:cNvSpPr txBox="1"/>
          <p:nvPr/>
        </p:nvSpPr>
        <p:spPr>
          <a:xfrm>
            <a:off x="1851668" y="3619817"/>
            <a:ext cx="8920848" cy="30364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>
                <a:solidFill>
                  <a:srgbClr val="50692D"/>
                </a:solidFill>
                <a:latin typeface="Lexend Deca"/>
                <a:ea typeface="Lexend Deca"/>
                <a:cs typeface="Lexend Deca"/>
                <a:sym typeface="Lexend Deca"/>
              </a:rPr>
              <a:t>PurpleAir is a network of air quality sensors providing real-time data on pollution levels, enabling communities to monitor and respond to environmental conditions.</a:t>
            </a:r>
            <a:endParaRPr/>
          </a:p>
        </p:txBody>
      </p:sp>
      <p:sp>
        <p:nvSpPr>
          <p:cNvPr id="229" name="Google Shape;229;p7"/>
          <p:cNvSpPr/>
          <p:nvPr/>
        </p:nvSpPr>
        <p:spPr>
          <a:xfrm rot="3109354">
            <a:off x="11055859" y="50594"/>
            <a:ext cx="7601476" cy="7687966"/>
          </a:xfrm>
          <a:custGeom>
            <a:rect b="b" l="l" r="r" t="t"/>
            <a:pathLst>
              <a:path extrusionOk="0" h="7687966" w="7601476">
                <a:moveTo>
                  <a:pt x="0" y="0"/>
                </a:moveTo>
                <a:lnTo>
                  <a:pt x="7601477" y="0"/>
                </a:lnTo>
                <a:lnTo>
                  <a:pt x="7601477" y="7687966"/>
                </a:lnTo>
                <a:lnTo>
                  <a:pt x="0" y="76879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7">
            <a:hlinkClick r:id="rId4"/>
          </p:cNvPr>
          <p:cNvSpPr/>
          <p:nvPr/>
        </p:nvSpPr>
        <p:spPr>
          <a:xfrm>
            <a:off x="12784172" y="4117726"/>
            <a:ext cx="3723620" cy="3127673"/>
          </a:xfrm>
          <a:custGeom>
            <a:rect b="b" l="l" r="r" t="t"/>
            <a:pathLst>
              <a:path extrusionOk="0" h="3127673" w="3723620">
                <a:moveTo>
                  <a:pt x="0" y="0"/>
                </a:moveTo>
                <a:lnTo>
                  <a:pt x="3723620" y="0"/>
                </a:lnTo>
                <a:lnTo>
                  <a:pt x="3723620" y="3127674"/>
                </a:lnTo>
                <a:lnTo>
                  <a:pt x="0" y="31276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29227" r="-31267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7"/>
          <p:cNvSpPr/>
          <p:nvPr/>
        </p:nvSpPr>
        <p:spPr>
          <a:xfrm>
            <a:off x="-1348088" y="6818739"/>
            <a:ext cx="12120605" cy="4143043"/>
          </a:xfrm>
          <a:custGeom>
            <a:rect b="b" l="l" r="r" t="t"/>
            <a:pathLst>
              <a:path extrusionOk="0" h="4143043" w="12120605">
                <a:moveTo>
                  <a:pt x="0" y="0"/>
                </a:moveTo>
                <a:lnTo>
                  <a:pt x="12120604" y="0"/>
                </a:lnTo>
                <a:lnTo>
                  <a:pt x="12120604" y="4143044"/>
                </a:lnTo>
                <a:lnTo>
                  <a:pt x="0" y="41430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7"/>
          <p:cNvSpPr txBox="1"/>
          <p:nvPr/>
        </p:nvSpPr>
        <p:spPr>
          <a:xfrm>
            <a:off x="1851668" y="996317"/>
            <a:ext cx="7064026" cy="21577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658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Purple Air</a:t>
            </a:r>
            <a:endParaRPr/>
          </a:p>
        </p:txBody>
      </p:sp>
      <p:sp>
        <p:nvSpPr>
          <p:cNvPr id="233" name="Google Shape;233;p7"/>
          <p:cNvSpPr txBox="1"/>
          <p:nvPr/>
        </p:nvSpPr>
        <p:spPr>
          <a:xfrm>
            <a:off x="17729146" y="404813"/>
            <a:ext cx="183207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6</a:t>
            </a:r>
            <a:endParaRPr/>
          </a:p>
        </p:txBody>
      </p:sp>
      <p:sp>
        <p:nvSpPr>
          <p:cNvPr id="234" name="Google Shape;234;p7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7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7"/>
          <p:cNvSpPr txBox="1"/>
          <p:nvPr/>
        </p:nvSpPr>
        <p:spPr>
          <a:xfrm>
            <a:off x="0" y="9506084"/>
            <a:ext cx="307847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7"/>
          <p:cNvSpPr txBox="1"/>
          <p:nvPr/>
        </p:nvSpPr>
        <p:spPr>
          <a:xfrm>
            <a:off x="3124199" y="9502170"/>
            <a:ext cx="2971799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7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7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7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7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1D5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8"/>
          <p:cNvPicPr preferRelativeResize="0"/>
          <p:nvPr/>
        </p:nvPicPr>
        <p:blipFill rotWithShape="1">
          <a:blip r:embed="rId3">
            <a:alphaModFix/>
          </a:blip>
          <a:srcRect b="0" l="8212" r="0" t="0"/>
          <a:stretch/>
        </p:blipFill>
        <p:spPr>
          <a:xfrm>
            <a:off x="4038600" y="0"/>
            <a:ext cx="14245652" cy="1022223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8"/>
          <p:cNvSpPr txBox="1"/>
          <p:nvPr/>
        </p:nvSpPr>
        <p:spPr>
          <a:xfrm>
            <a:off x="128726" y="0"/>
            <a:ext cx="3884463" cy="9543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4 Sensors Chosen: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EJ Sensors </a:t>
            </a:r>
            <a:r>
              <a:rPr lang="en-US" sz="2400" u="sng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(Hartford):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692D"/>
              </a:buClr>
              <a:buSzPts val="2400"/>
              <a:buFont typeface="Noto Sans Symbols"/>
              <a:buChar char="▪"/>
            </a:pPr>
            <a:r>
              <a:rPr lang="en-US" sz="24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Hartford City Mission (51011)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692D"/>
              </a:buClr>
              <a:buSzPts val="2400"/>
              <a:buFont typeface="Noto Sans Symbols"/>
              <a:buChar char="▪"/>
            </a:pPr>
            <a:r>
              <a:rPr lang="en-US" sz="24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BiCi Co Park (178869)</a:t>
            </a:r>
            <a:endParaRPr/>
          </a:p>
          <a:p>
            <a:pPr indent="-1333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rgbClr val="50692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Non-EJ Sensors </a:t>
            </a:r>
            <a:r>
              <a:rPr lang="en-US" sz="2400" u="sng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(West Hartford):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692D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Ledyard (109684)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692D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Kingswood Oxford School (142606)</a:t>
            </a:r>
            <a:endParaRPr/>
          </a:p>
          <a:p>
            <a:pPr indent="-1333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333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EJ Map 2023</a:t>
            </a:r>
            <a:endParaRPr b="1" sz="2400">
              <a:solidFill>
                <a:srgbClr val="50692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8"/>
          <p:cNvSpPr txBox="1"/>
          <p:nvPr/>
        </p:nvSpPr>
        <p:spPr>
          <a:xfrm>
            <a:off x="5562600" y="2476500"/>
            <a:ext cx="4343400" cy="1987082"/>
          </a:xfrm>
          <a:prstGeom prst="rect">
            <a:avLst/>
          </a:prstGeom>
          <a:solidFill>
            <a:srgbClr val="50692D">
              <a:alpha val="82745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Ledyard Sensor </a:t>
            </a:r>
            <a:r>
              <a:rPr lang="en-US" sz="1800" u="sng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(Sensor #: 109684):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In less populated area of West Hartford 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Residential 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Non – EJ community</a:t>
            </a:r>
            <a:endParaRPr/>
          </a:p>
        </p:txBody>
      </p:sp>
      <p:sp>
        <p:nvSpPr>
          <p:cNvPr id="251" name="Google Shape;251;p8"/>
          <p:cNvSpPr txBox="1"/>
          <p:nvPr/>
        </p:nvSpPr>
        <p:spPr>
          <a:xfrm>
            <a:off x="13815874" y="2476500"/>
            <a:ext cx="4343400" cy="2264081"/>
          </a:xfrm>
          <a:prstGeom prst="rect">
            <a:avLst/>
          </a:prstGeom>
          <a:solidFill>
            <a:srgbClr val="50692D">
              <a:alpha val="82745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Hartford City Mission Sensor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(Sensor #: 109684):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Christian non-profit focused on helping local youth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In Hartford’s North End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EJ community</a:t>
            </a:r>
            <a:endParaRPr/>
          </a:p>
        </p:txBody>
      </p:sp>
      <p:sp>
        <p:nvSpPr>
          <p:cNvPr id="252" name="Google Shape;252;p8"/>
          <p:cNvSpPr txBox="1"/>
          <p:nvPr/>
        </p:nvSpPr>
        <p:spPr>
          <a:xfrm>
            <a:off x="10210800" y="7521881"/>
            <a:ext cx="5675026" cy="2264081"/>
          </a:xfrm>
          <a:prstGeom prst="rect">
            <a:avLst/>
          </a:prstGeom>
          <a:solidFill>
            <a:srgbClr val="50692D">
              <a:alpha val="82745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BiCi Co Park Sensor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(Sensor #: 109684):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Bicycle shop - Part of the Center for Latino Progress (non-profit)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Closer to downtown and near highway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EJ community</a:t>
            </a:r>
            <a:endParaRPr/>
          </a:p>
        </p:txBody>
      </p:sp>
      <p:sp>
        <p:nvSpPr>
          <p:cNvPr id="253" name="Google Shape;253;p8"/>
          <p:cNvSpPr txBox="1"/>
          <p:nvPr/>
        </p:nvSpPr>
        <p:spPr>
          <a:xfrm>
            <a:off x="5577348" y="5836938"/>
            <a:ext cx="4343400" cy="1848583"/>
          </a:xfrm>
          <a:prstGeom prst="rect">
            <a:avLst/>
          </a:prstGeom>
          <a:solidFill>
            <a:srgbClr val="50692D">
              <a:alpha val="82745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Kingswood Oxford School Sensor </a:t>
            </a:r>
            <a:r>
              <a:rPr lang="en-US" sz="1800" u="sng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(Sensor #: 109684):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Middle school in West Hartford Center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8F1D5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rgbClr val="F8F1D5"/>
                </a:solidFill>
                <a:latin typeface="Arial"/>
                <a:ea typeface="Arial"/>
                <a:cs typeface="Arial"/>
                <a:sym typeface="Arial"/>
              </a:rPr>
              <a:t>Non – EJ community</a:t>
            </a:r>
            <a:endParaRPr/>
          </a:p>
        </p:txBody>
      </p:sp>
      <p:sp>
        <p:nvSpPr>
          <p:cNvPr id="254" name="Google Shape;254;p8"/>
          <p:cNvSpPr/>
          <p:nvPr/>
        </p:nvSpPr>
        <p:spPr>
          <a:xfrm>
            <a:off x="15498370" y="9115455"/>
            <a:ext cx="978408" cy="484632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8F1D5"/>
          </a:solidFill>
          <a:ln cap="flat" cmpd="sng" w="25400">
            <a:solidFill>
              <a:srgbClr val="5069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8"/>
          <p:cNvSpPr/>
          <p:nvPr/>
        </p:nvSpPr>
        <p:spPr>
          <a:xfrm flipH="1" rot="-5400000">
            <a:off x="7571232" y="1550819"/>
            <a:ext cx="813816" cy="86868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F8F1D5"/>
          </a:solidFill>
          <a:ln cap="flat" cmpd="sng" w="25400">
            <a:solidFill>
              <a:srgbClr val="5069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8"/>
          <p:cNvSpPr/>
          <p:nvPr/>
        </p:nvSpPr>
        <p:spPr>
          <a:xfrm rot="5400000">
            <a:off x="15893593" y="1635252"/>
            <a:ext cx="813816" cy="86868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F8F1D5"/>
          </a:solidFill>
          <a:ln cap="flat" cmpd="sng" w="25400">
            <a:solidFill>
              <a:srgbClr val="5069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8"/>
          <p:cNvSpPr/>
          <p:nvPr/>
        </p:nvSpPr>
        <p:spPr>
          <a:xfrm flipH="1" rot="5400000">
            <a:off x="6873554" y="8074674"/>
            <a:ext cx="1340492" cy="86868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F8F1D5"/>
          </a:solidFill>
          <a:ln cap="flat" cmpd="sng" w="25400">
            <a:solidFill>
              <a:srgbClr val="5069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9" name="Google Shape;259;p8"/>
          <p:cNvSpPr txBox="1"/>
          <p:nvPr/>
        </p:nvSpPr>
        <p:spPr>
          <a:xfrm>
            <a:off x="17727397" y="404813"/>
            <a:ext cx="186705" cy="4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8DDA8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9"/>
          <p:cNvSpPr txBox="1"/>
          <p:nvPr/>
        </p:nvSpPr>
        <p:spPr>
          <a:xfrm>
            <a:off x="3180124" y="649583"/>
            <a:ext cx="11565193" cy="1166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4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DATA DOWNLOAD TOOL</a:t>
            </a:r>
            <a:endParaRPr/>
          </a:p>
        </p:txBody>
      </p:sp>
      <p:pic>
        <p:nvPicPr>
          <p:cNvPr id="266" name="Google Shape;26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5368" y="2514600"/>
            <a:ext cx="12609232" cy="6324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urple and green cloud with a green arrow&#10;&#10;Description automatically generated" id="267" name="Google Shape;26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46361" y="0"/>
            <a:ext cx="25146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9"/>
          <p:cNvSpPr txBox="1"/>
          <p:nvPr/>
        </p:nvSpPr>
        <p:spPr>
          <a:xfrm>
            <a:off x="533400" y="2514600"/>
            <a:ext cx="4572000" cy="56938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 u="sng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Steps to Data Download: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 u="sng">
              <a:solidFill>
                <a:srgbClr val="50692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0692D"/>
              </a:buClr>
              <a:buSzPts val="2800"/>
              <a:buFont typeface="Arial"/>
              <a:buAutoNum type="arabicPeriod"/>
            </a:pPr>
            <a:r>
              <a:rPr lang="en-US" sz="28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Create a Read API Key on Purple Air Develop</a:t>
            </a:r>
            <a:endParaRPr/>
          </a:p>
          <a:p>
            <a:pPr indent="-1651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rgbClr val="50692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0692D"/>
              </a:buClr>
              <a:buSzPts val="2800"/>
              <a:buFont typeface="Arial"/>
              <a:buAutoNum type="arabicPeriod"/>
            </a:pPr>
            <a:r>
              <a:rPr lang="en-US" sz="28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Download Purple Air Download Tool </a:t>
            </a:r>
            <a:endParaRPr/>
          </a:p>
          <a:p>
            <a:pPr indent="-1651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rgbClr val="50692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50692D"/>
              </a:buClr>
              <a:buSzPts val="2800"/>
              <a:buFont typeface="Arial"/>
              <a:buAutoNum type="arabicPeriod"/>
            </a:pPr>
            <a:r>
              <a:rPr lang="en-US" sz="2800">
                <a:solidFill>
                  <a:srgbClr val="50692D"/>
                </a:solidFill>
                <a:latin typeface="Arial"/>
                <a:ea typeface="Arial"/>
                <a:cs typeface="Arial"/>
                <a:sym typeface="Arial"/>
              </a:rPr>
              <a:t>Input Sensor, Time Frame, Data Frequency, and Metrics of Interest and Download!</a:t>
            </a:r>
            <a:endParaRPr/>
          </a:p>
        </p:txBody>
      </p:sp>
      <p:sp>
        <p:nvSpPr>
          <p:cNvPr id="269" name="Google Shape;269;p9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1" name="Google Shape;271;p9"/>
          <p:cNvSpPr txBox="1"/>
          <p:nvPr/>
        </p:nvSpPr>
        <p:spPr>
          <a:xfrm>
            <a:off x="17727397" y="404813"/>
            <a:ext cx="186705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8</a:t>
            </a:r>
            <a:endParaRPr/>
          </a:p>
        </p:txBody>
      </p:sp>
      <p:sp>
        <p:nvSpPr>
          <p:cNvPr id="272" name="Google Shape;272;p9"/>
          <p:cNvSpPr/>
          <p:nvPr/>
        </p:nvSpPr>
        <p:spPr>
          <a:xfrm>
            <a:off x="0" y="9506084"/>
            <a:ext cx="18288000" cy="780916"/>
          </a:xfrm>
          <a:prstGeom prst="rect">
            <a:avLst/>
          </a:prstGeom>
          <a:solidFill>
            <a:srgbClr val="7290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9"/>
          <p:cNvSpPr txBox="1"/>
          <p:nvPr/>
        </p:nvSpPr>
        <p:spPr>
          <a:xfrm>
            <a:off x="0" y="9506084"/>
            <a:ext cx="3078479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Team Project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9"/>
          <p:cNvSpPr txBox="1"/>
          <p:nvPr/>
        </p:nvSpPr>
        <p:spPr>
          <a:xfrm>
            <a:off x="3124199" y="9502170"/>
            <a:ext cx="2971799" cy="907941"/>
          </a:xfrm>
          <a:prstGeom prst="rect">
            <a:avLst/>
          </a:prstGeom>
          <a:solidFill>
            <a:srgbClr val="50692D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8F1D5"/>
                </a:solidFill>
                <a:latin typeface="Calibri"/>
                <a:ea typeface="Calibri"/>
                <a:cs typeface="Calibri"/>
                <a:sym typeface="Calibri"/>
              </a:rPr>
              <a:t>Reasoning &amp; Resources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8F1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9"/>
          <p:cNvSpPr txBox="1"/>
          <p:nvPr/>
        </p:nvSpPr>
        <p:spPr>
          <a:xfrm>
            <a:off x="6095998" y="9502170"/>
            <a:ext cx="3048000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Overview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9"/>
          <p:cNvSpPr txBox="1"/>
          <p:nvPr/>
        </p:nvSpPr>
        <p:spPr>
          <a:xfrm>
            <a:off x="9128757" y="9499393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9"/>
          <p:cNvSpPr txBox="1"/>
          <p:nvPr/>
        </p:nvSpPr>
        <p:spPr>
          <a:xfrm>
            <a:off x="12191998" y="9495479"/>
            <a:ext cx="3093717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Findings &amp; Limitations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9"/>
          <p:cNvSpPr txBox="1"/>
          <p:nvPr/>
        </p:nvSpPr>
        <p:spPr>
          <a:xfrm>
            <a:off x="15285714" y="9508861"/>
            <a:ext cx="3017521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